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8"/>
  </p:notesMasterIdLst>
  <p:sldIdLst>
    <p:sldId id="293" r:id="rId3"/>
    <p:sldId id="303" r:id="rId4"/>
    <p:sldId id="300" r:id="rId5"/>
    <p:sldId id="307" r:id="rId6"/>
    <p:sldId id="308" r:id="rId7"/>
    <p:sldId id="297" r:id="rId8"/>
    <p:sldId id="296" r:id="rId9"/>
    <p:sldId id="299" r:id="rId10"/>
    <p:sldId id="301" r:id="rId11"/>
    <p:sldId id="309" r:id="rId12"/>
    <p:sldId id="302" r:id="rId13"/>
    <p:sldId id="305" r:id="rId14"/>
    <p:sldId id="283" r:id="rId15"/>
    <p:sldId id="282" r:id="rId16"/>
    <p:sldId id="3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2432"/>
    <a:srgbClr val="B3C3D3"/>
    <a:srgbClr val="0B5879"/>
    <a:srgbClr val="004165"/>
    <a:srgbClr val="FEEE9F"/>
    <a:srgbClr val="497593"/>
    <a:srgbClr val="7B98B2"/>
    <a:srgbClr val="E5E5E5"/>
    <a:srgbClr val="F5F5F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/>
    <p:restoredTop sz="96281"/>
  </p:normalViewPr>
  <p:slideViewPr>
    <p:cSldViewPr snapToGrid="0" snapToObjects="1">
      <p:cViewPr varScale="1">
        <p:scale>
          <a:sx n="119" d="100"/>
          <a:sy n="119" d="100"/>
        </p:scale>
        <p:origin x="144" y="96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47FC4-CAF1-6741-875A-C83F3721E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4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A7D8D-4F48-FD3E-D2D5-C3C6D3A34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5D9C87-004B-CF65-5499-290148D5F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19305-DD09-9B93-5F95-F2EEC2B2B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D7B6C-29E7-FF89-E2F2-31D1E6A61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8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41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90477-61A9-BD7B-1627-D7109E13E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57ED9B-795A-3277-665E-D68623F1B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FA2884-953C-8BE0-F8B9-A43B0DD9B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238D7-E467-6F38-F32B-DC594C006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0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65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38993-EFF0-D039-0FC8-DBDC6A217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D64598-B0B7-0FDB-0D1F-69F57826BA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D6B9F4-55AE-A422-A59A-2E65B23D2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C1C26-A635-E700-574E-AB733F9D4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0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6CA5B-B4F1-80A5-65AD-C8A166ED3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E448B9-F3A6-37C5-8D3B-F259E6BA3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D8167F-B0B1-69D9-1534-16B2A9F10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8AE82-EAA4-1E01-1235-FFD2A363C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30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5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8DFA3-A48B-E889-D489-4CE432284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5B57D-5EBE-517C-8676-C15B351B7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E801D3-5EE5-1272-F5E8-4873A807B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1058C-D5D1-FDF7-331E-7FD6A14EC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6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92645-297C-95D7-44ED-078A43CA9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3F889C-9406-E314-DB51-1DB1280081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152CC0-D91B-94F4-A388-39D1E4C47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487D3-A810-CA27-0DCD-3D56FD32B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2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2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7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14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8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>
            <a:extLst>
              <a:ext uri="{FF2B5EF4-FFF2-40B4-BE49-F238E27FC236}">
                <a16:creationId xmlns:a16="http://schemas.microsoft.com/office/drawing/2014/main" id="{804560D8-6764-FE48-7ED2-6DA06D29490D}"/>
              </a:ext>
            </a:extLst>
          </p:cNvPr>
          <p:cNvSpPr txBox="1">
            <a:spLocks/>
          </p:cNvSpPr>
          <p:nvPr/>
        </p:nvSpPr>
        <p:spPr>
          <a:xfrm>
            <a:off x="838200" y="3200401"/>
            <a:ext cx="10515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indent="0" algn="ctr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500" b="1">
                <a:solidFill>
                  <a:srgbClr val="FEEE9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EEE9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District Finance - Success Plans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739B5ABF-CF2E-2EFB-5CC2-27489CFB21D0}"/>
              </a:ext>
            </a:extLst>
          </p:cNvPr>
          <p:cNvSpPr txBox="1">
            <a:spLocks/>
          </p:cNvSpPr>
          <p:nvPr/>
        </p:nvSpPr>
        <p:spPr>
          <a:xfrm>
            <a:off x="1466850" y="3822702"/>
            <a:ext cx="92583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/>
                <a:cs typeface="Arial" charset="0"/>
              </a:rPr>
              <a:t>Salman Hilmi, DTM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District Finance Manager 2025-26</a:t>
            </a:r>
            <a:endParaRPr lang="en-US" b="1" dirty="0">
              <a:solidFill>
                <a:srgbClr val="FFFFFF"/>
              </a:solidFill>
              <a:latin typeface="Arial" panose="020B0604020202020204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District 116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80A110-D16C-6E57-ED92-288CC20D3479}"/>
              </a:ext>
            </a:extLst>
          </p:cNvPr>
          <p:cNvSpPr txBox="1"/>
          <p:nvPr/>
        </p:nvSpPr>
        <p:spPr>
          <a:xfrm>
            <a:off x="0" y="5943600"/>
            <a:ext cx="12039600" cy="4001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DECM -1						              Friday 20</a:t>
            </a:r>
            <a:r>
              <a:rPr kumimoji="0" lang="en-IN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th</a:t>
            </a:r>
            <a:r>
              <a:rPr lang="en-IN" dirty="0">
                <a:solidFill>
                  <a:srgbClr val="FFFFFF"/>
                </a:solidFill>
                <a:latin typeface="Arial" panose="020B0604020202020204"/>
                <a:cs typeface="Arial" charset="0"/>
              </a:rPr>
              <a:t> June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51D11-3F01-54AD-E1B4-517CC8A18B9F}"/>
              </a:ext>
            </a:extLst>
          </p:cNvPr>
          <p:cNvSpPr txBox="1"/>
          <p:nvPr/>
        </p:nvSpPr>
        <p:spPr>
          <a:xfrm>
            <a:off x="0" y="524509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FFFF"/>
                </a:solidFill>
                <a:latin typeface="Arial" panose="020B0604020202020204"/>
                <a:cs typeface="Arial" charset="0"/>
              </a:rPr>
              <a:t>District Executive Committee Meeting  - 01</a:t>
            </a:r>
          </a:p>
          <a:p>
            <a:pPr algn="ctr"/>
            <a:r>
              <a:rPr lang="en-IN" sz="2400" b="1" dirty="0">
                <a:solidFill>
                  <a:srgbClr val="FFFFFF"/>
                </a:solidFill>
                <a:latin typeface="Arial" panose="020B0604020202020204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6846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58079-AC32-31B1-BE1B-29AB00F24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9C4C-1077-EF54-A840-4D545F8AD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58195"/>
            <a:ext cx="11647366" cy="649224"/>
          </a:xfrm>
        </p:spPr>
        <p:txBody>
          <a:bodyPr>
            <a:normAutofit/>
          </a:bodyPr>
          <a:lstStyle/>
          <a:p>
            <a:r>
              <a:rPr lang="en-IN" sz="4000" dirty="0"/>
              <a:t>Important Timelines (2025-26)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376988-AD5A-08E6-9D9A-6F978BB8EF49}"/>
              </a:ext>
            </a:extLst>
          </p:cNvPr>
          <p:cNvSpPr/>
          <p:nvPr/>
        </p:nvSpPr>
        <p:spPr>
          <a:xfrm>
            <a:off x="346292" y="1191832"/>
            <a:ext cx="5108024" cy="178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800" b="1" dirty="0">
                <a:latin typeface="MyriadPro-Light"/>
              </a:rPr>
              <a:t>August 2025</a:t>
            </a:r>
            <a:endParaRPr lang="en-IN" sz="2400" b="1" dirty="0">
              <a:latin typeface="MyriadPro-Ligh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MyriadPro-Light"/>
              </a:rPr>
              <a:t>31: Year-End Audit (2024-25)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MyriadPro-Light"/>
              </a:rPr>
              <a:t>Budget Finalization by Trio &amp; DFM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26D100-8FA1-06B4-19A2-FF725D16451B}"/>
              </a:ext>
            </a:extLst>
          </p:cNvPr>
          <p:cNvSpPr txBox="1"/>
          <p:nvPr/>
        </p:nvSpPr>
        <p:spPr>
          <a:xfrm>
            <a:off x="8624455" y="6355946"/>
            <a:ext cx="339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D116 #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InspireInfluenceImpact</a:t>
            </a:r>
          </a:p>
          <a:p>
            <a:endParaRPr lang="en-US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2C9875-E28D-EFD2-C905-2E5E320BD110}"/>
              </a:ext>
            </a:extLst>
          </p:cNvPr>
          <p:cNvSpPr/>
          <p:nvPr/>
        </p:nvSpPr>
        <p:spPr>
          <a:xfrm>
            <a:off x="346292" y="3826746"/>
            <a:ext cx="5173575" cy="123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800" b="1" dirty="0">
                <a:latin typeface="MyriadPro-Light"/>
              </a:rPr>
              <a:t>February 2026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MyriadPro-Light"/>
              </a:rPr>
              <a:t>Mid year audit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7B4576-7024-6AAE-A276-5BC6FC25161A}"/>
              </a:ext>
            </a:extLst>
          </p:cNvPr>
          <p:cNvSpPr/>
          <p:nvPr/>
        </p:nvSpPr>
        <p:spPr>
          <a:xfrm>
            <a:off x="6096000" y="1191832"/>
            <a:ext cx="5268444" cy="2343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800" b="1" dirty="0">
                <a:latin typeface="MyriadPro-Light"/>
              </a:rPr>
              <a:t>September 2025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MyriadPro-Light"/>
              </a:rPr>
              <a:t>30: Budget Submission to HQ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MyriadPro-Light"/>
              </a:rPr>
              <a:t>DECM approves the budget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MyriadPro-Light"/>
              </a:rPr>
              <a:t>DCM approves the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3713C-43E0-F468-B59B-FF73D65C9F8C}"/>
              </a:ext>
            </a:extLst>
          </p:cNvPr>
          <p:cNvSpPr txBox="1"/>
          <p:nvPr/>
        </p:nvSpPr>
        <p:spPr>
          <a:xfrm>
            <a:off x="346292" y="57995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72432"/>
                </a:solidFill>
              </a:rPr>
              <a:t>Protocol 8.4: District Fiscal Management, 3, B </a:t>
            </a:r>
          </a:p>
        </p:txBody>
      </p:sp>
    </p:spTree>
    <p:extLst>
      <p:ext uri="{BB962C8B-B14F-4D97-AF65-F5344CB8AC3E}">
        <p14:creationId xmlns:p14="http://schemas.microsoft.com/office/powerpoint/2010/main" val="906838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ADA1-3551-114F-9BA7-2841D0CB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58195"/>
            <a:ext cx="11647366" cy="649224"/>
          </a:xfrm>
        </p:spPr>
        <p:txBody>
          <a:bodyPr>
            <a:normAutofit/>
          </a:bodyPr>
          <a:lstStyle/>
          <a:p>
            <a:r>
              <a:rPr lang="en-IN" sz="4000" dirty="0"/>
              <a:t>Budget Timeline for Division / Area / Club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A39B37-28F1-C2F5-DB18-2951247C7B02}"/>
              </a:ext>
            </a:extLst>
          </p:cNvPr>
          <p:cNvSpPr/>
          <p:nvPr/>
        </p:nvSpPr>
        <p:spPr>
          <a:xfrm>
            <a:off x="277934" y="986589"/>
            <a:ext cx="1143663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latin typeface="MyriadPro-Light"/>
              </a:rPr>
              <a:t>Budget Allocation</a:t>
            </a:r>
          </a:p>
          <a:p>
            <a:pPr algn="just"/>
            <a:r>
              <a:rPr lang="en-US" sz="2800" dirty="0"/>
              <a:t>TI allocates </a:t>
            </a:r>
            <a:r>
              <a:rPr lang="en-US" sz="2800" b="1" dirty="0">
                <a:solidFill>
                  <a:srgbClr val="772432"/>
                </a:solidFill>
              </a:rPr>
              <a:t>25% </a:t>
            </a:r>
            <a:r>
              <a:rPr lang="en-US" sz="2800" b="1" dirty="0"/>
              <a:t>of membership payments</a:t>
            </a:r>
            <a:r>
              <a:rPr lang="en-US" sz="2800" dirty="0"/>
              <a:t> made by clubs in the district </a:t>
            </a:r>
            <a:r>
              <a:rPr lang="en-US" sz="2800" b="1" dirty="0"/>
              <a:t>during the previous program year</a:t>
            </a:r>
            <a:r>
              <a:rPr lang="en-US" sz="2800" dirty="0"/>
              <a:t> </a:t>
            </a:r>
            <a:r>
              <a:rPr lang="en-US" sz="2800" b="1" dirty="0"/>
              <a:t>(2024-25)</a:t>
            </a:r>
            <a:r>
              <a:rPr lang="en-US" sz="2800" dirty="0"/>
              <a:t> to fund the district’s budget for the </a:t>
            </a:r>
            <a:r>
              <a:rPr lang="en-US" sz="2800" b="1" dirty="0"/>
              <a:t>following year (2025-26).</a:t>
            </a:r>
          </a:p>
          <a:p>
            <a:pPr algn="just"/>
            <a:endParaRPr lang="en-IN" sz="2800" dirty="0">
              <a:latin typeface="MyriadPro-Light"/>
            </a:endParaRPr>
          </a:p>
          <a:p>
            <a:pPr algn="just"/>
            <a:r>
              <a:rPr lang="en-IN" sz="2800" dirty="0">
                <a:latin typeface="MyriadPro-Light"/>
              </a:rPr>
              <a:t>Divisions / Areas  must submit their budgets on or before the</a:t>
            </a:r>
            <a:r>
              <a:rPr lang="en-IN" sz="2800" b="1" dirty="0">
                <a:latin typeface="MyriadPro-Light"/>
              </a:rPr>
              <a:t> 31</a:t>
            </a:r>
            <a:r>
              <a:rPr lang="en-IN" sz="2800" b="1" baseline="30000" dirty="0">
                <a:latin typeface="MyriadPro-Light"/>
              </a:rPr>
              <a:t>st</a:t>
            </a:r>
            <a:r>
              <a:rPr lang="en-IN" sz="2800" b="1" dirty="0">
                <a:latin typeface="MyriadPro-Light"/>
              </a:rPr>
              <a:t> August 2024, </a:t>
            </a:r>
            <a:r>
              <a:rPr lang="en-IN" sz="2800" dirty="0">
                <a:latin typeface="MyriadPro-Light"/>
              </a:rPr>
              <a:t>for the period </a:t>
            </a:r>
            <a:r>
              <a:rPr lang="en-IN" sz="2800" b="1" dirty="0">
                <a:latin typeface="MyriadPro-Light"/>
              </a:rPr>
              <a:t>1</a:t>
            </a:r>
            <a:r>
              <a:rPr lang="en-IN" sz="2800" b="1" baseline="30000" dirty="0">
                <a:latin typeface="MyriadPro-Light"/>
              </a:rPr>
              <a:t>st</a:t>
            </a:r>
            <a:r>
              <a:rPr lang="en-IN" sz="2800" b="1" dirty="0">
                <a:latin typeface="MyriadPro-Light"/>
              </a:rPr>
              <a:t> July 2025 – 30</a:t>
            </a:r>
            <a:r>
              <a:rPr lang="en-IN" sz="2800" b="1" baseline="30000" dirty="0">
                <a:latin typeface="MyriadPro-Light"/>
              </a:rPr>
              <a:t>th</a:t>
            </a:r>
            <a:r>
              <a:rPr lang="en-IN" sz="2800" b="1" dirty="0">
                <a:latin typeface="MyriadPro-Light"/>
              </a:rPr>
              <a:t> June 2026.</a:t>
            </a:r>
          </a:p>
          <a:p>
            <a:pPr algn="just"/>
            <a:endParaRPr lang="en-IN" sz="2800" dirty="0">
              <a:latin typeface="MyriadPro-Light"/>
            </a:endParaRPr>
          </a:p>
          <a:p>
            <a:pPr algn="just"/>
            <a:r>
              <a:rPr lang="en-IN" sz="2800" dirty="0">
                <a:latin typeface="MyriadPro-Light"/>
              </a:rPr>
              <a:t>If any expense is not budgeted, it may not be reimbursed.</a:t>
            </a:r>
          </a:p>
          <a:p>
            <a:pPr algn="just"/>
            <a:endParaRPr lang="en-IN" sz="2800" b="1" dirty="0">
              <a:latin typeface="MyriadPro-Light"/>
            </a:endParaRPr>
          </a:p>
          <a:p>
            <a:pPr algn="just"/>
            <a:r>
              <a:rPr lang="en-US" sz="2800" dirty="0">
                <a:latin typeface="MyriadPro-Light"/>
              </a:rPr>
              <a:t>Reimbursement requests must be made </a:t>
            </a:r>
            <a:r>
              <a:rPr lang="en-US" sz="2800" b="1" dirty="0">
                <a:latin typeface="MyriadPro-Light"/>
              </a:rPr>
              <a:t>within 60 days of incurring the expense.</a:t>
            </a:r>
            <a:endParaRPr lang="en-IN" sz="2800" dirty="0">
              <a:latin typeface="MyriadPro-Light"/>
            </a:endParaRPr>
          </a:p>
          <a:p>
            <a:pPr algn="just"/>
            <a:endParaRPr lang="en-IN" sz="2800" dirty="0">
              <a:latin typeface="MyriadPro-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2CAF3-B51A-2640-7DE8-509D527B3A08}"/>
              </a:ext>
            </a:extLst>
          </p:cNvPr>
          <p:cNvSpPr txBox="1"/>
          <p:nvPr/>
        </p:nvSpPr>
        <p:spPr>
          <a:xfrm>
            <a:off x="8624455" y="6355946"/>
            <a:ext cx="339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D116 #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InspireInfluenceImpact</a:t>
            </a:r>
          </a:p>
          <a:p>
            <a:endParaRPr lang="en-US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9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82012-6C8D-04B3-A0C9-4E7D3D916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F242-5A1C-CF7C-D14F-98C1407C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58195"/>
            <a:ext cx="11647366" cy="649224"/>
          </a:xfrm>
        </p:spPr>
        <p:txBody>
          <a:bodyPr>
            <a:normAutofit/>
          </a:bodyPr>
          <a:lstStyle/>
          <a:p>
            <a:r>
              <a:rPr lang="en-IN" sz="4000" dirty="0"/>
              <a:t>Methodology: How Do We Pay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7EE86B-1D62-A22B-A73D-D01585D85EB7}"/>
              </a:ext>
            </a:extLst>
          </p:cNvPr>
          <p:cNvSpPr txBox="1"/>
          <p:nvPr/>
        </p:nvSpPr>
        <p:spPr>
          <a:xfrm>
            <a:off x="8624455" y="6355946"/>
            <a:ext cx="339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D116 #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InspireInfluenceImpact</a:t>
            </a:r>
          </a:p>
          <a:p>
            <a:endParaRPr lang="en-US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9B1F5A-A04A-07C8-819D-EA8388C2F7D6}"/>
              </a:ext>
            </a:extLst>
          </p:cNvPr>
          <p:cNvSpPr txBox="1">
            <a:spLocks/>
          </p:cNvSpPr>
          <p:nvPr/>
        </p:nvSpPr>
        <p:spPr>
          <a:xfrm>
            <a:off x="346292" y="1189329"/>
            <a:ext cx="11647366" cy="649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000" b="0" dirty="0">
                <a:solidFill>
                  <a:srgbClr val="772432"/>
                </a:solidFill>
              </a:rPr>
              <a:t>All </a:t>
            </a:r>
            <a:r>
              <a:rPr lang="en-IN" sz="4000" dirty="0">
                <a:solidFill>
                  <a:srgbClr val="772432"/>
                </a:solidFill>
              </a:rPr>
              <a:t>approved expenses</a:t>
            </a:r>
            <a:r>
              <a:rPr lang="en-IN" sz="4000" b="0" dirty="0">
                <a:solidFill>
                  <a:srgbClr val="772432"/>
                </a:solidFill>
              </a:rPr>
              <a:t> will be </a:t>
            </a:r>
            <a:r>
              <a:rPr lang="en-IN" sz="4000" dirty="0" err="1">
                <a:solidFill>
                  <a:srgbClr val="772432"/>
                </a:solidFill>
              </a:rPr>
              <a:t>Reimburseable</a:t>
            </a:r>
            <a:r>
              <a:rPr lang="en-IN" sz="4000" dirty="0">
                <a:solidFill>
                  <a:srgbClr val="772432"/>
                </a:solidFill>
              </a:rPr>
              <a:t> </a:t>
            </a:r>
            <a:endParaRPr lang="en-US" sz="4000" dirty="0">
              <a:solidFill>
                <a:srgbClr val="77243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92A03-081D-260E-6EAA-1D2BADCEF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88" y="1907052"/>
            <a:ext cx="5563775" cy="42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6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ADA1-3551-114F-9BA7-2841D0CB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58195"/>
            <a:ext cx="11647366" cy="649224"/>
          </a:xfrm>
        </p:spPr>
        <p:txBody>
          <a:bodyPr/>
          <a:lstStyle/>
          <a:p>
            <a:r>
              <a:rPr lang="en-US" dirty="0"/>
              <a:t>District Finance Team: 2025-26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B510C-9883-FF12-5D98-1F9D39EF9FF8}"/>
              </a:ext>
            </a:extLst>
          </p:cNvPr>
          <p:cNvSpPr txBox="1"/>
          <p:nvPr/>
        </p:nvSpPr>
        <p:spPr>
          <a:xfrm>
            <a:off x="8624455" y="6355946"/>
            <a:ext cx="339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D116 #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InspireInfluenceImpact</a:t>
            </a:r>
          </a:p>
          <a:p>
            <a:endParaRPr lang="en-US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447544-8A94-B88F-1DF1-C9CA8B1FD65F}"/>
              </a:ext>
            </a:extLst>
          </p:cNvPr>
          <p:cNvSpPr txBox="1">
            <a:spLocks/>
          </p:cNvSpPr>
          <p:nvPr/>
        </p:nvSpPr>
        <p:spPr>
          <a:xfrm>
            <a:off x="0" y="5380963"/>
            <a:ext cx="2981825" cy="902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latin typeface="MyriadPro-Light"/>
              </a:rPr>
              <a:t>Salman Hilmi, DTM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latin typeface="MyriadPro-Light"/>
              </a:rPr>
              <a:t>District Finance Manager</a:t>
            </a:r>
            <a:endParaRPr lang="en-US" b="1" dirty="0">
              <a:latin typeface="MyriadPro-Light"/>
            </a:endParaRPr>
          </a:p>
        </p:txBody>
      </p:sp>
      <p:pic>
        <p:nvPicPr>
          <p:cNvPr id="8" name="Picture 7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1673C7C9-8050-5B80-0446-A30B8726D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5" b="99260" l="4449" r="97502">
                        <a14:foregroundMark x1="9689" y1="67530" x2="29190" y2="69170"/>
                        <a14:foregroundMark x1="29190" y1="69170" x2="61060" y2="90111"/>
                        <a14:foregroundMark x1="61060" y1="90111" x2="79829" y2="85140"/>
                        <a14:foregroundMark x1="79829" y1="85140" x2="85801" y2="67478"/>
                        <a14:foregroundMark x1="97026" y1="78491" x2="97928" y2="79376"/>
                        <a14:foregroundMark x1="85801" y1="67478" x2="93627" y2="75156"/>
                        <a14:foregroundMark x1="98435" y1="97066" x2="20780" y2="99736"/>
                        <a14:foregroundMark x1="20780" y1="99736" x2="4631" y2="92121"/>
                        <a14:foregroundMark x1="4631" y1="92121" x2="9689" y2="68059"/>
                        <a14:foregroundMark x1="92505" y1="74881" x2="94394" y2="91803"/>
                        <a14:foregroundMark x1="94394" y1="91803" x2="77757" y2="98889"/>
                        <a14:foregroundMark x1="77757" y1="98889" x2="14260" y2="99418"/>
                        <a14:foregroundMark x1="14260" y1="99418" x2="28032" y2="85986"/>
                        <a14:foregroundMark x1="28032" y1="85986" x2="67703" y2="90534"/>
                        <a14:foregroundMark x1="67703" y1="90534" x2="92200" y2="74352"/>
                        <a14:foregroundMark x1="5424" y1="96298" x2="24375" y2="91645"/>
                        <a14:foregroundMark x1="24375" y1="91645" x2="85192" y2="94923"/>
                        <a14:foregroundMark x1="85192" y1="94923" x2="67276" y2="99260"/>
                        <a14:foregroundMark x1="67276" y1="99260" x2="6216" y2="99260"/>
                        <a14:foregroundMark x1="6216" y1="99260" x2="6947" y2="96827"/>
                        <a14:foregroundMark x1="45887" y1="60127" x2="47837" y2="77155"/>
                        <a14:foregroundMark x1="47837" y1="77155" x2="43815" y2="59968"/>
                        <a14:foregroundMark x1="43815" y1="59968" x2="48020" y2="77049"/>
                        <a14:foregroundMark x1="48020" y1="77049" x2="43327" y2="61872"/>
                        <a14:foregroundMark x1="43327" y1="61872" x2="47410" y2="67530"/>
                        <a14:foregroundMark x1="96281" y1="85911" x2="96587" y2="94236"/>
                        <a14:foregroundMark x1="95856" y1="74352" x2="95910" y2="75816"/>
                        <a14:foregroundMark x1="97280" y1="81371" x2="97461" y2="78019"/>
                        <a14:foregroundMark x1="96587" y1="94236" x2="96900" y2="88422"/>
                        <a14:foregroundMark x1="96059" y1="85011" x2="94942" y2="91010"/>
                        <a14:foregroundMark x1="97361" y1="78019" x2="96971" y2="80115"/>
                        <a14:foregroundMark x1="89153" y1="60656" x2="95491" y2="75463"/>
                        <a14:foregroundMark x1="95491" y1="75463" x2="91895" y2="73559"/>
                        <a14:foregroundMark x1="89458" y1="60656" x2="95125" y2="76838"/>
                        <a14:foregroundMark x1="95125" y1="76838" x2="94942" y2="82285"/>
                        <a14:backgroundMark x1="27666" y1="40296" x2="17733" y2="53781"/>
                        <a14:backgroundMark x1="17733" y1="53781" x2="20963" y2="48228"/>
                        <a14:backgroundMark x1="96035" y1="80619" x2="99147" y2="93231"/>
                        <a14:backgroundMark x1="87325" y1="45320" x2="92267" y2="65349"/>
                        <a14:backgroundMark x1="96219" y1="74581" x2="95917" y2="72660"/>
                        <a14:backgroundMark x1="99147" y1="93231" x2="96317" y2="75207"/>
                        <a14:backgroundMark x1="95917" y1="72660" x2="99269" y2="55420"/>
                        <a14:backgroundMark x1="99269" y1="55420" x2="91895" y2="60656"/>
                        <a14:backgroundMark x1="98598" y1="79112" x2="99512" y2="97885"/>
                        <a14:backgroundMark x1="98294" y1="78847" x2="97380" y2="76732"/>
                        <a14:backgroundMark x1="97684" y1="77261" x2="96466" y2="77261"/>
                      </a14:backgroundRemoval>
                    </a14:imgEffect>
                  </a14:imgLayer>
                </a14:imgProps>
              </a:ext>
            </a:extLst>
          </a:blip>
          <a:srcRect t="10449" r="3864"/>
          <a:stretch/>
        </p:blipFill>
        <p:spPr>
          <a:xfrm>
            <a:off x="6408764" y="1420728"/>
            <a:ext cx="3046546" cy="32702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 descr="A person in a suit and tie&#10;&#10;AI-generated content may be incorrect.">
            <a:extLst>
              <a:ext uri="{FF2B5EF4-FFF2-40B4-BE49-F238E27FC236}">
                <a16:creationId xmlns:a16="http://schemas.microsoft.com/office/drawing/2014/main" id="{551B8FDC-87BE-6317-AC32-4DB2D0A07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298" y="1420729"/>
            <a:ext cx="2604069" cy="3270226"/>
          </a:xfrm>
          <a:prstGeom prst="rect">
            <a:avLst/>
          </a:prstGeom>
        </p:spPr>
      </p:pic>
      <p:pic>
        <p:nvPicPr>
          <p:cNvPr id="14" name="Picture 1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EC566340-1586-3BD6-69D0-AAECB9281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957353"/>
            <a:ext cx="3822297" cy="4256331"/>
          </a:xfrm>
          <a:prstGeom prst="rect">
            <a:avLst/>
          </a:prstGeom>
          <a:noFill/>
        </p:spPr>
      </p:pic>
      <p:pic>
        <p:nvPicPr>
          <p:cNvPr id="16" name="Picture 1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B8AE159D-571F-A244-E202-009BAB1C468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8619" b="10227"/>
          <a:stretch/>
        </p:blipFill>
        <p:spPr>
          <a:xfrm>
            <a:off x="9239178" y="957353"/>
            <a:ext cx="2952821" cy="425633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93A4B5B-7A26-2B55-B333-DADF7A02CDEF}"/>
              </a:ext>
            </a:extLst>
          </p:cNvPr>
          <p:cNvSpPr txBox="1">
            <a:spLocks/>
          </p:cNvSpPr>
          <p:nvPr/>
        </p:nvSpPr>
        <p:spPr>
          <a:xfrm>
            <a:off x="9350767" y="5324234"/>
            <a:ext cx="2981825" cy="902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latin typeface="MyriadPro-Light"/>
              </a:rPr>
              <a:t>Sivakumar Raju, DTM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latin typeface="MyriadPro-Light"/>
              </a:rPr>
              <a:t>Advisor to DFM</a:t>
            </a:r>
            <a:endParaRPr lang="en-US" b="1" dirty="0">
              <a:latin typeface="MyriadPro-Light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1029975-C88B-CA43-1523-FA090EE6BFF3}"/>
              </a:ext>
            </a:extLst>
          </p:cNvPr>
          <p:cNvSpPr txBox="1">
            <a:spLocks/>
          </p:cNvSpPr>
          <p:nvPr/>
        </p:nvSpPr>
        <p:spPr>
          <a:xfrm>
            <a:off x="3822298" y="4845927"/>
            <a:ext cx="2604069" cy="358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latin typeface="MyriadPro-Light"/>
              </a:rPr>
              <a:t>Ruwan Fernando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AEB8257-5E1E-12AA-4BB2-E0A0204C9DF9}"/>
              </a:ext>
            </a:extLst>
          </p:cNvPr>
          <p:cNvSpPr txBox="1">
            <a:spLocks/>
          </p:cNvSpPr>
          <p:nvPr/>
        </p:nvSpPr>
        <p:spPr>
          <a:xfrm>
            <a:off x="6578767" y="4813064"/>
            <a:ext cx="2604069" cy="358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err="1">
                <a:latin typeface="MyriadPro-Light"/>
              </a:rPr>
              <a:t>Thasni</a:t>
            </a:r>
            <a:r>
              <a:rPr lang="en-US" sz="2000" b="1" dirty="0">
                <a:latin typeface="MyriadPro-Light"/>
              </a:rPr>
              <a:t> </a:t>
            </a:r>
            <a:r>
              <a:rPr lang="en-US" sz="2000" b="1" dirty="0" err="1">
                <a:latin typeface="MyriadPro-Light"/>
              </a:rPr>
              <a:t>Karedath</a:t>
            </a:r>
            <a:endParaRPr lang="en-US" sz="2000" b="1" dirty="0">
              <a:latin typeface="Myriad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83773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BBB6-71F7-4542-B00E-A287C11C6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517732"/>
            <a:ext cx="5108258" cy="2167002"/>
          </a:xfrm>
        </p:spPr>
        <p:txBody>
          <a:bodyPr>
            <a:normAutofit fontScale="92500" lnSpcReduction="10000"/>
          </a:bodyPr>
          <a:lstStyle/>
          <a:p>
            <a:r>
              <a:rPr lang="en-US" sz="8800" dirty="0"/>
              <a:t>THANK YOU</a:t>
            </a:r>
            <a:endParaRPr lang="en-US" dirty="0"/>
          </a:p>
        </p:txBody>
      </p:sp>
      <p:pic>
        <p:nvPicPr>
          <p:cNvPr id="6" name="Picture Placeholder 5" descr="A woman speaking in front of a group of people in a room">
            <a:extLst>
              <a:ext uri="{FF2B5EF4-FFF2-40B4-BE49-F238E27FC236}">
                <a16:creationId xmlns:a16="http://schemas.microsoft.com/office/drawing/2014/main" id="{2A257485-CC3B-B542-8387-DDE01B0BB3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9048" cy="621792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173EBF-5E5A-3C73-0967-E09FA89741A2}"/>
              </a:ext>
            </a:extLst>
          </p:cNvPr>
          <p:cNvSpPr txBox="1"/>
          <p:nvPr/>
        </p:nvSpPr>
        <p:spPr>
          <a:xfrm>
            <a:off x="8624455" y="6355946"/>
            <a:ext cx="339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D116 #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InspireInfluenceImpact</a:t>
            </a:r>
          </a:p>
          <a:p>
            <a:endParaRPr lang="en-US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2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735A2-A400-D78D-1724-646BD7D86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CD24-5A9A-4C3D-C137-54AE89AC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58195"/>
            <a:ext cx="11647366" cy="649224"/>
          </a:xfrm>
        </p:spPr>
        <p:txBody>
          <a:bodyPr>
            <a:normAutofit/>
          </a:bodyPr>
          <a:lstStyle/>
          <a:p>
            <a:r>
              <a:rPr lang="en-IN" sz="4000" dirty="0"/>
              <a:t>Examples of District Budgeted Expenses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6EA629-0EEE-653C-AF29-D2BA7A2324BA}"/>
              </a:ext>
            </a:extLst>
          </p:cNvPr>
          <p:cNvSpPr/>
          <p:nvPr/>
        </p:nvSpPr>
        <p:spPr>
          <a:xfrm>
            <a:off x="346292" y="1031412"/>
            <a:ext cx="1149941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400" b="1" dirty="0">
                <a:latin typeface="MyriadPro-Light"/>
              </a:rPr>
              <a:t>Trainings (Twice Annually)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MyriadPro-Light"/>
              </a:rPr>
              <a:t>District Club Officer Trainings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MyriadPro-Light"/>
              </a:rPr>
              <a:t>Area &amp; Division Trainings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MyriadPro-Light"/>
              </a:rPr>
              <a:t>Club Officer Training USD 300, Area &amp; Division Training – USD 200 – each twice in a year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MyriadPro-Light"/>
              </a:rPr>
              <a:t>Club building – Demo Meeting USD 200, Open House USD 100 Per division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MyriadPro-Light"/>
              </a:rPr>
              <a:t>Contests – Area Contest USD 200 per area, Division Contest USD 300 per division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MyriadPro-Light"/>
              </a:rPr>
              <a:t>Authorized district officer travel to officially recognized conferences and meetings (e.g. International Convention)</a:t>
            </a:r>
          </a:p>
          <a:p>
            <a:endParaRPr lang="en-IN" sz="2800" dirty="0">
              <a:latin typeface="MyriadPro-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2FA6-3693-9615-B3DD-FA1B2F3740D3}"/>
              </a:ext>
            </a:extLst>
          </p:cNvPr>
          <p:cNvSpPr txBox="1"/>
          <p:nvPr/>
        </p:nvSpPr>
        <p:spPr>
          <a:xfrm>
            <a:off x="8624455" y="6355946"/>
            <a:ext cx="339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D116 #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InspireInfluenceImpact</a:t>
            </a:r>
          </a:p>
          <a:p>
            <a:endParaRPr lang="en-US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3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CD6C2-8DB3-35EC-25C8-A0C373B69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D999-BA57-F809-3910-08D3AB70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58195"/>
            <a:ext cx="11647366" cy="649224"/>
          </a:xfrm>
        </p:spPr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25320-FBB9-AC58-4C10-0B7BAEE67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933" y="1535081"/>
            <a:ext cx="11058122" cy="123317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b="1" dirty="0">
                <a:latin typeface="+mj-lt"/>
              </a:rPr>
              <a:t>To support  &amp; help District 116 Leaders achieve the District Mission.</a:t>
            </a:r>
          </a:p>
          <a:p>
            <a:pPr marL="0" indent="0" algn="just">
              <a:buNone/>
            </a:pPr>
            <a:r>
              <a:rPr lang="en-US" b="1" i="0" dirty="0">
                <a:solidFill>
                  <a:srgbClr val="1D252C"/>
                </a:solidFill>
                <a:effectLst/>
                <a:highlight>
                  <a:srgbClr val="FFFFFF"/>
                </a:highlight>
                <a:latin typeface="+mj-lt"/>
              </a:rPr>
              <a:t>“We build new clubs and support all clubs in achieving excellence.”</a:t>
            </a:r>
            <a:endParaRPr lang="en-US" b="1" dirty="0"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EDFCD3-9ED1-4C9D-EB84-5D52A5AAAC1F}"/>
              </a:ext>
            </a:extLst>
          </p:cNvPr>
          <p:cNvSpPr txBox="1">
            <a:spLocks/>
          </p:cNvSpPr>
          <p:nvPr/>
        </p:nvSpPr>
        <p:spPr>
          <a:xfrm>
            <a:off x="266701" y="3104388"/>
            <a:ext cx="11647366" cy="649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Objective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85EE6A-D74B-263E-2E9E-3F91E4905470}"/>
              </a:ext>
            </a:extLst>
          </p:cNvPr>
          <p:cNvSpPr txBox="1">
            <a:spLocks/>
          </p:cNvSpPr>
          <p:nvPr/>
        </p:nvSpPr>
        <p:spPr>
          <a:xfrm>
            <a:off x="266701" y="3821607"/>
            <a:ext cx="11058122" cy="123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1D252C"/>
                </a:solidFill>
                <a:highlight>
                  <a:srgbClr val="FFFFFF"/>
                </a:highlight>
                <a:latin typeface="+mj-lt"/>
              </a:rPr>
              <a:t>To maintain complete and transparent financial records for District 116 and ensure maximum benefit from the funds available to the District.</a:t>
            </a:r>
          </a:p>
        </p:txBody>
      </p:sp>
    </p:spTree>
    <p:extLst>
      <p:ext uri="{BB962C8B-B14F-4D97-AF65-F5344CB8AC3E}">
        <p14:creationId xmlns:p14="http://schemas.microsoft.com/office/powerpoint/2010/main" val="98903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ADA1-3551-114F-9BA7-2841D0CB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58195"/>
            <a:ext cx="11647366" cy="649224"/>
          </a:xfrm>
        </p:spPr>
        <p:txBody>
          <a:bodyPr/>
          <a:lstStyle/>
          <a:p>
            <a:r>
              <a:rPr lang="en-US" dirty="0"/>
              <a:t>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F1CF-F1A5-F949-9F29-7FA1D86DC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933" y="1547607"/>
            <a:ext cx="4796235" cy="4332319"/>
          </a:xfrm>
        </p:spPr>
        <p:txBody>
          <a:bodyPr/>
          <a:lstStyle/>
          <a:p>
            <a:pPr algn="just"/>
            <a:r>
              <a:rPr lang="en-US" dirty="0">
                <a:latin typeface="MyriadPro-Light"/>
              </a:rPr>
              <a:t>Focus on directing financial resources toward achieving the district mission</a:t>
            </a:r>
          </a:p>
          <a:p>
            <a:pPr algn="just"/>
            <a:r>
              <a:rPr lang="en-US" dirty="0">
                <a:latin typeface="MyriadPro-Light"/>
              </a:rPr>
              <a:t>Funds are to be used by districts in ways which benefit the clubs and members of Toastmasters International within the district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482A1-D9A2-294A-85C9-621372948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4784" y="2949679"/>
            <a:ext cx="4796236" cy="22171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Specific Purposes for which funds can be used:</a:t>
            </a:r>
          </a:p>
          <a:p>
            <a:r>
              <a:rPr lang="en-US" dirty="0">
                <a:latin typeface="MyriadPro-Light"/>
              </a:rPr>
              <a:t>Promote educational growth</a:t>
            </a:r>
          </a:p>
          <a:p>
            <a:r>
              <a:rPr lang="en-US" dirty="0">
                <a:latin typeface="MyriadPro-Light"/>
              </a:rPr>
              <a:t>Increase membership in clubs</a:t>
            </a:r>
          </a:p>
          <a:p>
            <a:r>
              <a:rPr lang="en-US" dirty="0">
                <a:latin typeface="MyriadPro-Light"/>
              </a:rPr>
              <a:t>Establish new clubs.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B510C-9883-FF12-5D98-1F9D39EF9FF8}"/>
              </a:ext>
            </a:extLst>
          </p:cNvPr>
          <p:cNvSpPr txBox="1"/>
          <p:nvPr/>
        </p:nvSpPr>
        <p:spPr>
          <a:xfrm>
            <a:off x="8624455" y="6355946"/>
            <a:ext cx="339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D116 #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InspireInfluenceImpact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1DAA4AC-1279-D649-025E-6297B502A366}"/>
              </a:ext>
            </a:extLst>
          </p:cNvPr>
          <p:cNvSpPr/>
          <p:nvPr/>
        </p:nvSpPr>
        <p:spPr>
          <a:xfrm>
            <a:off x="5407069" y="3037562"/>
            <a:ext cx="1265129" cy="7891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8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4B78D-66F0-17AC-967A-B427C932D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FBBBF-2C75-3148-90AA-EDED1626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58195"/>
            <a:ext cx="11647366" cy="649224"/>
          </a:xfrm>
        </p:spPr>
        <p:txBody>
          <a:bodyPr>
            <a:normAutofit/>
          </a:bodyPr>
          <a:lstStyle/>
          <a:p>
            <a:r>
              <a:rPr lang="en-US" dirty="0"/>
              <a:t>Protocol 8.4 (District Fiscal Management)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E6872-5733-B79B-00F6-F7FE7A1D4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585" y="1572947"/>
            <a:ext cx="11647366" cy="51307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District officers are required to use funds effectively according to the District Success Plan, as well as Toastmasters Policy and Protocol.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Expenses shall be incurred according to the following </a:t>
            </a:r>
            <a:r>
              <a:rPr lang="en-US" b="1" dirty="0"/>
              <a:t>priorities</a:t>
            </a:r>
            <a:r>
              <a:rPr lang="en-US" dirty="0"/>
              <a:t>;</a:t>
            </a:r>
            <a:endParaRPr lang="en-IN" b="1" dirty="0">
              <a:latin typeface="MyriadPro-Light"/>
            </a:endParaRPr>
          </a:p>
          <a:p>
            <a:pPr marL="514350" indent="-514350" algn="just">
              <a:buFont typeface="+mj-lt"/>
              <a:buAutoNum type="arabicParenR"/>
            </a:pPr>
            <a:r>
              <a:rPr lang="en-US" b="1" dirty="0">
                <a:latin typeface="MyriadPro-Light"/>
              </a:rPr>
              <a:t>Education and Training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b="1" dirty="0">
                <a:latin typeface="MyriadPro-Light"/>
              </a:rPr>
              <a:t>Marketing outside Toastmasters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b="1" dirty="0">
                <a:latin typeface="MyriadPro-Light"/>
              </a:rPr>
              <a:t>Club growth and club retention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b="1" dirty="0">
                <a:latin typeface="MyriadPro-Light"/>
              </a:rPr>
              <a:t>Membership growth and membership retention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b="1" dirty="0">
                <a:latin typeface="MyriadPro-Light"/>
              </a:rPr>
              <a:t>District communication and public relations</a:t>
            </a:r>
            <a:endParaRPr lang="en-IN" b="1" dirty="0">
              <a:latin typeface="MyriadPro-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6241D-6562-FC42-BF2A-AA1C7B5DD0B3}"/>
              </a:ext>
            </a:extLst>
          </p:cNvPr>
          <p:cNvSpPr txBox="1"/>
          <p:nvPr/>
        </p:nvSpPr>
        <p:spPr>
          <a:xfrm>
            <a:off x="8624455" y="6355946"/>
            <a:ext cx="339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D116 #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InspireInfluenceImpact</a:t>
            </a:r>
          </a:p>
          <a:p>
            <a:endParaRPr lang="en-US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791B2-B784-12A0-2FCC-221CBED81AED}"/>
              </a:ext>
            </a:extLst>
          </p:cNvPr>
          <p:cNvSpPr txBox="1"/>
          <p:nvPr/>
        </p:nvSpPr>
        <p:spPr>
          <a:xfrm>
            <a:off x="277934" y="1049727"/>
            <a:ext cx="41176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72432"/>
                </a:solidFill>
              </a:rPr>
              <a:t>Use of District Funds </a:t>
            </a:r>
          </a:p>
        </p:txBody>
      </p:sp>
    </p:spTree>
    <p:extLst>
      <p:ext uri="{BB962C8B-B14F-4D97-AF65-F5344CB8AC3E}">
        <p14:creationId xmlns:p14="http://schemas.microsoft.com/office/powerpoint/2010/main" val="307194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3E699-401A-E402-1A19-B50B91E70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235FA-76C7-76B5-FA13-02D895FA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58195"/>
            <a:ext cx="11647366" cy="649224"/>
          </a:xfrm>
        </p:spPr>
        <p:txBody>
          <a:bodyPr>
            <a:normAutofit/>
          </a:bodyPr>
          <a:lstStyle/>
          <a:p>
            <a:r>
              <a:rPr lang="en-US" dirty="0"/>
              <a:t>Protocol 8.4 (District Fiscal Management)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16AB4-370D-DF62-2A3E-78E92EAD1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585" y="1572947"/>
            <a:ext cx="11647366" cy="46433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The following expense categories are also considered important to the District mission; however, the level of priority for the categories below is not strictly mandated and may be determined on an annual basis by the District:</a:t>
            </a:r>
            <a:endParaRPr lang="en-IN" b="1" dirty="0">
              <a:latin typeface="MyriadPro-Ligh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MyriadPro-Light"/>
              </a:rPr>
              <a:t>Recognition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MyriadPro-Light"/>
              </a:rPr>
              <a:t>Travel and lodging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MyriadPro-Light"/>
              </a:rPr>
              <a:t>Food and meals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MyriadPro-Light"/>
              </a:rPr>
              <a:t>Speech contests conducted by the District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MyriadPro-Light"/>
              </a:rPr>
              <a:t>Administration and District meetings</a:t>
            </a:r>
            <a:endParaRPr lang="en-IN" b="1" dirty="0">
              <a:latin typeface="MyriadPro-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69B6B-5838-782E-6EFA-F2FEE25072E2}"/>
              </a:ext>
            </a:extLst>
          </p:cNvPr>
          <p:cNvSpPr txBox="1"/>
          <p:nvPr/>
        </p:nvSpPr>
        <p:spPr>
          <a:xfrm>
            <a:off x="8624455" y="6355946"/>
            <a:ext cx="339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D116 #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InspireInfluenceImpact</a:t>
            </a:r>
          </a:p>
          <a:p>
            <a:endParaRPr lang="en-US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52F60-18C8-5D44-1606-A6F1B7BDF143}"/>
              </a:ext>
            </a:extLst>
          </p:cNvPr>
          <p:cNvSpPr txBox="1"/>
          <p:nvPr/>
        </p:nvSpPr>
        <p:spPr>
          <a:xfrm>
            <a:off x="277934" y="1049727"/>
            <a:ext cx="41176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72432"/>
                </a:solidFill>
              </a:rPr>
              <a:t>Use of District Funds </a:t>
            </a:r>
          </a:p>
        </p:txBody>
      </p:sp>
    </p:spTree>
    <p:extLst>
      <p:ext uri="{BB962C8B-B14F-4D97-AF65-F5344CB8AC3E}">
        <p14:creationId xmlns:p14="http://schemas.microsoft.com/office/powerpoint/2010/main" val="84605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ADA1-3551-114F-9BA7-2841D0CB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58195"/>
            <a:ext cx="11647366" cy="649224"/>
          </a:xfrm>
        </p:spPr>
        <p:txBody>
          <a:bodyPr/>
          <a:lstStyle/>
          <a:p>
            <a:r>
              <a:rPr lang="en-US" dirty="0"/>
              <a:t>Education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F1CF-F1A5-F949-9F29-7FA1D86DC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934" y="1175266"/>
            <a:ext cx="11647366" cy="50410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dirty="0">
                <a:latin typeface="MyriadPro-Light"/>
              </a:rPr>
              <a:t>This category includes all costs relating to acquiring or printing educational materials, and other costs that </a:t>
            </a:r>
            <a:r>
              <a:rPr lang="en-IN" b="1" dirty="0">
                <a:latin typeface="MyriadPro-Light"/>
              </a:rPr>
              <a:t>directly relate </a:t>
            </a:r>
            <a:r>
              <a:rPr lang="en-IN" dirty="0">
                <a:latin typeface="MyriadPro-Light"/>
              </a:rPr>
              <a:t>to the </a:t>
            </a:r>
            <a:r>
              <a:rPr lang="en-IN" b="1" dirty="0">
                <a:latin typeface="MyriadPro-Light"/>
              </a:rPr>
              <a:t>training of club officers, division directors and area directors.</a:t>
            </a:r>
          </a:p>
          <a:p>
            <a:pPr marL="0" indent="0" algn="just">
              <a:buNone/>
            </a:pPr>
            <a:endParaRPr lang="en-IN" dirty="0">
              <a:latin typeface="MyriadPro-Light"/>
            </a:endParaRPr>
          </a:p>
          <a:p>
            <a:pPr marL="0" indent="0" algn="just">
              <a:buNone/>
            </a:pPr>
            <a:r>
              <a:rPr lang="en-IN" b="1" dirty="0">
                <a:latin typeface="MyriadPro-Light"/>
              </a:rPr>
              <a:t>Approved Expenses:</a:t>
            </a:r>
          </a:p>
          <a:p>
            <a:pPr marL="0" indent="0" algn="just">
              <a:buNone/>
            </a:pPr>
            <a:r>
              <a:rPr lang="en-IN" dirty="0">
                <a:latin typeface="MyriadPro-Light"/>
              </a:rPr>
              <a:t>Meeting Room Rental, Audio video arrangement</a:t>
            </a:r>
          </a:p>
          <a:p>
            <a:pPr marL="0" indent="0" algn="just">
              <a:buNone/>
            </a:pPr>
            <a:endParaRPr lang="en-IN" dirty="0">
              <a:latin typeface="MyriadPro-Light"/>
            </a:endParaRPr>
          </a:p>
          <a:p>
            <a:pPr marL="0" indent="0" algn="just">
              <a:buNone/>
            </a:pPr>
            <a:r>
              <a:rPr lang="en-IN" b="1" dirty="0">
                <a:latin typeface="MyriadPro-Light"/>
              </a:rPr>
              <a:t>Unapproved Expenses:-</a:t>
            </a:r>
          </a:p>
          <a:p>
            <a:pPr marL="0" indent="0" algn="just">
              <a:buNone/>
            </a:pPr>
            <a:r>
              <a:rPr lang="en-IN" dirty="0">
                <a:latin typeface="MyriadPro-Light"/>
              </a:rPr>
              <a:t>Personal Use expenses, plaques, pins, trophies obtained from other manufacturers, even if it bears toastmasters international trademark or logo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B510C-9883-FF12-5D98-1F9D39EF9FF8}"/>
              </a:ext>
            </a:extLst>
          </p:cNvPr>
          <p:cNvSpPr txBox="1"/>
          <p:nvPr/>
        </p:nvSpPr>
        <p:spPr>
          <a:xfrm>
            <a:off x="8624455" y="6355946"/>
            <a:ext cx="339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D116 #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InspireInfluenceImpact</a:t>
            </a:r>
          </a:p>
          <a:p>
            <a:endParaRPr lang="en-US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5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ADA1-3551-114F-9BA7-2841D0CB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58195"/>
            <a:ext cx="11647366" cy="649224"/>
          </a:xfrm>
        </p:spPr>
        <p:txBody>
          <a:bodyPr/>
          <a:lstStyle/>
          <a:p>
            <a:r>
              <a:rPr lang="en-US" dirty="0"/>
              <a:t>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F1CF-F1A5-F949-9F29-7FA1D86DC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934" y="1175266"/>
            <a:ext cx="11647366" cy="45074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IN" dirty="0">
                <a:latin typeface="MyriadPro-Light"/>
              </a:rPr>
              <a:t>This category includes expenses for purchase and printing of promotional material; cost of materials</a:t>
            </a:r>
            <a:r>
              <a:rPr lang="en-IN" b="1" dirty="0">
                <a:latin typeface="MyriadPro-Light"/>
              </a:rPr>
              <a:t> to attract potential members and clubs.</a:t>
            </a:r>
          </a:p>
          <a:p>
            <a:pPr marL="0" indent="0" algn="just">
              <a:buNone/>
            </a:pPr>
            <a:endParaRPr lang="en-IN" dirty="0">
              <a:latin typeface="MyriadPro-Light"/>
            </a:endParaRPr>
          </a:p>
          <a:p>
            <a:pPr marL="0" indent="0" algn="just">
              <a:buNone/>
            </a:pPr>
            <a:r>
              <a:rPr lang="en-IN" b="1" dirty="0">
                <a:latin typeface="MyriadPro-Light"/>
              </a:rPr>
              <a:t>Approved: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>
                <a:latin typeface="MyriadPro-Light"/>
              </a:rPr>
              <a:t>Any expense </a:t>
            </a:r>
            <a:r>
              <a:rPr lang="en-IN" b="1" dirty="0">
                <a:latin typeface="MyriadPro-Light"/>
              </a:rPr>
              <a:t>to promote toastmasters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>
                <a:latin typeface="MyriadPro-Light"/>
              </a:rPr>
              <a:t>Plaques, pins, trophies and certificates and other supplies obtained from toastmasters international relating to marketing</a:t>
            </a:r>
          </a:p>
          <a:p>
            <a:pPr marL="0" indent="0" algn="just">
              <a:buNone/>
            </a:pPr>
            <a:endParaRPr lang="en-IN" dirty="0">
              <a:latin typeface="MyriadPro-Light"/>
            </a:endParaRPr>
          </a:p>
          <a:p>
            <a:pPr marL="0" indent="0" algn="just">
              <a:buNone/>
            </a:pPr>
            <a:r>
              <a:rPr lang="en-IN" b="1" dirty="0">
                <a:latin typeface="MyriadPro-Light"/>
              </a:rPr>
              <a:t>Unapproved: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>
                <a:latin typeface="MyriadPro-Light"/>
              </a:rPr>
              <a:t>Any expenses </a:t>
            </a:r>
            <a:r>
              <a:rPr lang="en-IN" b="1" dirty="0">
                <a:latin typeface="MyriadPro-Light"/>
              </a:rPr>
              <a:t>personal in nature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dirty="0">
                <a:latin typeface="MyriadPro-Light"/>
              </a:rPr>
              <a:t>Plaques, pins, trophies obtained from other manufacturers, even if it bears toastmasters international trademark or logo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B510C-9883-FF12-5D98-1F9D39EF9FF8}"/>
              </a:ext>
            </a:extLst>
          </p:cNvPr>
          <p:cNvSpPr txBox="1"/>
          <p:nvPr/>
        </p:nvSpPr>
        <p:spPr>
          <a:xfrm>
            <a:off x="8624455" y="6355946"/>
            <a:ext cx="339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D116 #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InspireInfluenceImpact</a:t>
            </a:r>
          </a:p>
          <a:p>
            <a:endParaRPr lang="en-US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A9007-3FBF-29B7-03C6-E6C846B25532}"/>
              </a:ext>
            </a:extLst>
          </p:cNvPr>
          <p:cNvSpPr/>
          <p:nvPr/>
        </p:nvSpPr>
        <p:spPr>
          <a:xfrm>
            <a:off x="646279" y="5682734"/>
            <a:ext cx="10729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772432"/>
                </a:solidFill>
                <a:latin typeface="MyriadPro-Light"/>
              </a:rPr>
              <a:t>Remarks:</a:t>
            </a:r>
            <a:r>
              <a:rPr lang="en-US" sz="2400" i="1" dirty="0">
                <a:solidFill>
                  <a:srgbClr val="772432"/>
                </a:solidFill>
                <a:latin typeface="MyriadPro-Light"/>
              </a:rPr>
              <a:t> Event Invite , Attendance Sheet,  Expense vouchers &amp; new club details</a:t>
            </a:r>
            <a:r>
              <a:rPr lang="en-US" sz="1400" i="1" dirty="0">
                <a:solidFill>
                  <a:srgbClr val="772432"/>
                </a:solidFill>
                <a:latin typeface="MyriadPro-Light"/>
              </a:rPr>
              <a:t>.</a:t>
            </a:r>
            <a:endParaRPr lang="en-US" sz="1400" i="1" dirty="0">
              <a:solidFill>
                <a:srgbClr val="7724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9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ADA1-3551-114F-9BA7-2841D0CB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58195"/>
            <a:ext cx="11647366" cy="649224"/>
          </a:xfrm>
        </p:spPr>
        <p:txBody>
          <a:bodyPr>
            <a:normAutofit/>
          </a:bodyPr>
          <a:lstStyle/>
          <a:p>
            <a:r>
              <a:rPr lang="en-US" sz="4000" dirty="0"/>
              <a:t>Communication and Public Relations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A39B37-28F1-C2F5-DB18-2951247C7B02}"/>
              </a:ext>
            </a:extLst>
          </p:cNvPr>
          <p:cNvSpPr/>
          <p:nvPr/>
        </p:nvSpPr>
        <p:spPr>
          <a:xfrm>
            <a:off x="425885" y="1100582"/>
            <a:ext cx="11499415" cy="4826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MyriadPro-Light"/>
              </a:rPr>
              <a:t>This category includes the cost of producing and publishing the district newsletter, website expenses and directory expenses.</a:t>
            </a:r>
          </a:p>
          <a:p>
            <a:endParaRPr lang="en-US" sz="2800" dirty="0">
              <a:latin typeface="MyriadPro-Light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Approved: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Supplies, Stationeries, </a:t>
            </a:r>
            <a:r>
              <a:rPr lang="en-IN" sz="2800" dirty="0">
                <a:solidFill>
                  <a:srgbClr val="333333"/>
                </a:solidFill>
                <a:latin typeface="MyriadPro-Light"/>
              </a:rPr>
              <a:t>W</a:t>
            </a: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ebsite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 Maintenance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yriadPro-Ligh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Unapproved: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District Telephone, Travels, Any payment for volunteering</a:t>
            </a:r>
            <a:endParaRPr lang="en-US" sz="2800" dirty="0">
              <a:latin typeface="MyriadPro-Light"/>
            </a:endParaRPr>
          </a:p>
          <a:p>
            <a:endParaRPr lang="en-US" sz="2800" dirty="0">
              <a:latin typeface="MyriadPro-Light"/>
            </a:endParaRPr>
          </a:p>
          <a:p>
            <a:endParaRPr lang="en-US" sz="2800" dirty="0">
              <a:latin typeface="MyriadPro-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2CAF3-B51A-2640-7DE8-509D527B3A08}"/>
              </a:ext>
            </a:extLst>
          </p:cNvPr>
          <p:cNvSpPr txBox="1"/>
          <p:nvPr/>
        </p:nvSpPr>
        <p:spPr>
          <a:xfrm>
            <a:off x="8624455" y="6355946"/>
            <a:ext cx="339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D116 #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InspireInfluenceImpact</a:t>
            </a:r>
          </a:p>
          <a:p>
            <a:endParaRPr lang="en-US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1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ADA1-3551-114F-9BA7-2841D0CB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58195"/>
            <a:ext cx="11647366" cy="649224"/>
          </a:xfrm>
        </p:spPr>
        <p:txBody>
          <a:bodyPr>
            <a:normAutofit/>
          </a:bodyPr>
          <a:lstStyle/>
          <a:p>
            <a:r>
              <a:rPr lang="en-IN" sz="4000" dirty="0"/>
              <a:t>Examples of District Budgeted Expenses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A39B37-28F1-C2F5-DB18-2951247C7B02}"/>
              </a:ext>
            </a:extLst>
          </p:cNvPr>
          <p:cNvSpPr/>
          <p:nvPr/>
        </p:nvSpPr>
        <p:spPr>
          <a:xfrm>
            <a:off x="346292" y="1191832"/>
            <a:ext cx="4803223" cy="178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800" b="1" dirty="0">
                <a:latin typeface="MyriadPro-Light"/>
              </a:rPr>
              <a:t>Trainings (Twice Annually)</a:t>
            </a:r>
            <a:endParaRPr lang="en-IN" sz="2400" b="1" dirty="0">
              <a:latin typeface="MyriadPro-Ligh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MyriadPro-Light"/>
              </a:rPr>
              <a:t>District Club Officer Trainings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MyriadPro-Light"/>
              </a:rPr>
              <a:t>Area &amp; Division Trainings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2CAF3-B51A-2640-7DE8-509D527B3A08}"/>
              </a:ext>
            </a:extLst>
          </p:cNvPr>
          <p:cNvSpPr txBox="1"/>
          <p:nvPr/>
        </p:nvSpPr>
        <p:spPr>
          <a:xfrm>
            <a:off x="8624455" y="6355946"/>
            <a:ext cx="339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D116 #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InspireInfluenceImpact</a:t>
            </a:r>
          </a:p>
          <a:p>
            <a:endParaRPr lang="en-US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2E9772-3F61-58AE-DC08-64E7A8609B75}"/>
              </a:ext>
            </a:extLst>
          </p:cNvPr>
          <p:cNvSpPr/>
          <p:nvPr/>
        </p:nvSpPr>
        <p:spPr>
          <a:xfrm>
            <a:off x="6176214" y="1191832"/>
            <a:ext cx="5173575" cy="178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800" b="1" dirty="0">
                <a:latin typeface="MyriadPro-Light"/>
              </a:rPr>
              <a:t>Club Building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MyriadPro-Light"/>
              </a:rPr>
              <a:t>Demo Meetings &amp; Club Formation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MyriadPro-Light"/>
              </a:rPr>
              <a:t>Open House (Div Specific)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60B7F-E7AC-B60B-DBE5-49A3E8E237AE}"/>
              </a:ext>
            </a:extLst>
          </p:cNvPr>
          <p:cNvSpPr/>
          <p:nvPr/>
        </p:nvSpPr>
        <p:spPr>
          <a:xfrm>
            <a:off x="346293" y="3355162"/>
            <a:ext cx="4313940" cy="178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800" b="1" dirty="0">
                <a:latin typeface="MyriadPro-Light"/>
              </a:rPr>
              <a:t>Speech Contests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MyriadPro-Light"/>
              </a:rPr>
              <a:t>Area Contest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MyriadPro-Light"/>
              </a:rPr>
              <a:t>Division Contest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40E561-5818-E6D5-2C6A-E2C83A286551}"/>
              </a:ext>
            </a:extLst>
          </p:cNvPr>
          <p:cNvSpPr/>
          <p:nvPr/>
        </p:nvSpPr>
        <p:spPr>
          <a:xfrm>
            <a:off x="6176214" y="3355161"/>
            <a:ext cx="574908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800" b="1" dirty="0">
                <a:latin typeface="MyriadPro-Light"/>
              </a:rPr>
              <a:t>Other Expenses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MyriadPro-Light"/>
              </a:rPr>
              <a:t>Authorized district officer travel to officially recognized conferences and meetings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MyriadPro-Light"/>
              </a:rPr>
              <a:t>       (e.g. International Convention)</a:t>
            </a:r>
          </a:p>
          <a:p>
            <a:endParaRPr lang="en-IN" sz="2800" dirty="0">
              <a:latin typeface="Myriad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049921155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990</TotalTime>
  <Words>849</Words>
  <Application>Microsoft Office PowerPoint</Application>
  <PresentationFormat>Widescreen</PresentationFormat>
  <Paragraphs>142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Myriad Pro</vt:lpstr>
      <vt:lpstr>Myriad Pro Semibold</vt:lpstr>
      <vt:lpstr>MyriadPro-Light</vt:lpstr>
      <vt:lpstr>Wingdings</vt:lpstr>
      <vt:lpstr>Toastmasters Theme Light Mode</vt:lpstr>
      <vt:lpstr>Toastmasters Theme Dark Mode</vt:lpstr>
      <vt:lpstr>PowerPoint Presentation</vt:lpstr>
      <vt:lpstr>Mission</vt:lpstr>
      <vt:lpstr>Action Plan</vt:lpstr>
      <vt:lpstr>Protocol 8.4 (District Fiscal Management)</vt:lpstr>
      <vt:lpstr>Protocol 8.4 (District Fiscal Management)</vt:lpstr>
      <vt:lpstr>Education and Training</vt:lpstr>
      <vt:lpstr>Marketing</vt:lpstr>
      <vt:lpstr>Communication and Public Relations</vt:lpstr>
      <vt:lpstr>Examples of District Budgeted Expenses</vt:lpstr>
      <vt:lpstr>Important Timelines (2025-26)</vt:lpstr>
      <vt:lpstr>Budget Timeline for Division / Area / Club</vt:lpstr>
      <vt:lpstr>Methodology: How Do We Pay</vt:lpstr>
      <vt:lpstr>District Finance Team: 2025-26</vt:lpstr>
      <vt:lpstr>PowerPoint Presentation</vt:lpstr>
      <vt:lpstr>Examples of District Budgeted Expenses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Salman Hilmi</cp:lastModifiedBy>
  <cp:revision>34</cp:revision>
  <dcterms:created xsi:type="dcterms:W3CDTF">2022-09-21T11:07:37Z</dcterms:created>
  <dcterms:modified xsi:type="dcterms:W3CDTF">2025-06-20T01:59:33Z</dcterms:modified>
</cp:coreProperties>
</file>