
<file path=[Content_Types].xml><?xml version="1.0" encoding="utf-8"?>
<Types xmlns="http://schemas.openxmlformats.org/package/2006/content-types">
  <Default ContentType="image/svg+xml" Extension="sv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10287000" cx="18288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13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3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60886" y="4583865"/>
            <a:ext cx="10959085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7199" b="true">
                <a:solidFill>
                  <a:srgbClr val="F2DF7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95163" y="287848"/>
            <a:ext cx="1886534" cy="2023308"/>
          </a:xfrm>
          <a:custGeom>
            <a:avLst/>
            <a:gdLst/>
            <a:ahLst/>
            <a:cxnLst/>
            <a:rect r="r" b="b" t="t" l="l"/>
            <a:pathLst>
              <a:path h="2023308" w="1886534">
                <a:moveTo>
                  <a:pt x="0" y="0"/>
                </a:moveTo>
                <a:lnTo>
                  <a:pt x="1886534" y="0"/>
                </a:lnTo>
                <a:lnTo>
                  <a:pt x="1886534" y="2023307"/>
                </a:lnTo>
                <a:lnTo>
                  <a:pt x="0" y="202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4326128" y="1809523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1660886" y="5603040"/>
            <a:ext cx="9659937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true">
                <a:solidFill>
                  <a:srgbClr val="F2DF7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QUALITY AWARDS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71586" y="499805"/>
            <a:ext cx="4184630" cy="95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DISTRICT 116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523741" y="2093058"/>
            <a:ext cx="2280319" cy="2245372"/>
          </a:xfrm>
          <a:custGeom>
            <a:avLst/>
            <a:gdLst/>
            <a:ahLst/>
            <a:cxnLst/>
            <a:rect r="r" b="b" t="t" l="l"/>
            <a:pathLst>
              <a:path h="2245372" w="2280319">
                <a:moveTo>
                  <a:pt x="0" y="0"/>
                </a:moveTo>
                <a:lnTo>
                  <a:pt x="2280319" y="0"/>
                </a:lnTo>
                <a:lnTo>
                  <a:pt x="2280319" y="2245371"/>
                </a:lnTo>
                <a:lnTo>
                  <a:pt x="0" y="22453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9000"/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89461" y="6688890"/>
            <a:ext cx="6885987" cy="906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77"/>
              </a:lnSpc>
              <a:spcBef>
                <a:spcPct val="0"/>
              </a:spcBef>
            </a:pPr>
            <a:r>
              <a:rPr lang="en-US" b="true" sz="5916" i="true">
                <a:solidFill>
                  <a:srgbClr val="F2DF74"/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2024-2025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221041" y="1771423"/>
            <a:ext cx="5102297" cy="6530940"/>
            <a:chOff x="0" y="0"/>
            <a:chExt cx="6350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" cy="812800"/>
            </a:xfrm>
            <a:custGeom>
              <a:avLst/>
              <a:gdLst/>
              <a:ahLst/>
              <a:cxnLst/>
              <a:rect r="r" b="b" t="t" l="l"/>
              <a:pathLst>
                <a:path h="812800" w="635000">
                  <a:moveTo>
                    <a:pt x="635000" y="0"/>
                  </a:moveTo>
                  <a:lnTo>
                    <a:pt x="635000" y="698500"/>
                  </a:lnTo>
                  <a:lnTo>
                    <a:pt x="317500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blipFill>
              <a:blip r:embed="rId6"/>
              <a:stretch>
                <a:fillRect l="-38693" t="0" r="-30547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53788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4126245" y="966937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8" id="8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052902" y="-8179"/>
            <a:ext cx="7090356" cy="95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Club Awards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3160821" y="3779440"/>
            <a:ext cx="1784161" cy="1963774"/>
          </a:xfrm>
          <a:custGeom>
            <a:avLst/>
            <a:gdLst/>
            <a:ahLst/>
            <a:cxnLst/>
            <a:rect r="r" b="b" t="t" l="l"/>
            <a:pathLst>
              <a:path h="1963774" w="1784161">
                <a:moveTo>
                  <a:pt x="0" y="0"/>
                </a:moveTo>
                <a:lnTo>
                  <a:pt x="1784161" y="0"/>
                </a:lnTo>
                <a:lnTo>
                  <a:pt x="1784161" y="1963775"/>
                </a:lnTo>
                <a:lnTo>
                  <a:pt x="0" y="1963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989492" y="2846716"/>
            <a:ext cx="4096384" cy="579857"/>
            <a:chOff x="0" y="0"/>
            <a:chExt cx="1078883" cy="15271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78883" cy="152719"/>
            </a:xfrm>
            <a:custGeom>
              <a:avLst/>
              <a:gdLst/>
              <a:ahLst/>
              <a:cxnLst/>
              <a:rect r="r" b="b" t="t" l="l"/>
              <a:pathLst>
                <a:path h="152719" w="1078883">
                  <a:moveTo>
                    <a:pt x="76360" y="0"/>
                  </a:moveTo>
                  <a:lnTo>
                    <a:pt x="1002523" y="0"/>
                  </a:lnTo>
                  <a:cubicBezTo>
                    <a:pt x="1044696" y="0"/>
                    <a:pt x="1078883" y="34187"/>
                    <a:pt x="1078883" y="76360"/>
                  </a:cubicBezTo>
                  <a:lnTo>
                    <a:pt x="1078883" y="76360"/>
                  </a:lnTo>
                  <a:cubicBezTo>
                    <a:pt x="1078883" y="118532"/>
                    <a:pt x="1044696" y="152719"/>
                    <a:pt x="1002523" y="152719"/>
                  </a:cubicBezTo>
                  <a:lnTo>
                    <a:pt x="76360" y="152719"/>
                  </a:lnTo>
                  <a:cubicBezTo>
                    <a:pt x="34187" y="152719"/>
                    <a:pt x="0" y="118532"/>
                    <a:pt x="0" y="76360"/>
                  </a:cubicBezTo>
                  <a:lnTo>
                    <a:pt x="0" y="76360"/>
                  </a:lnTo>
                  <a:cubicBezTo>
                    <a:pt x="0" y="34187"/>
                    <a:pt x="34187" y="0"/>
                    <a:pt x="76360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078883" cy="2003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Community Service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852273" y="2487497"/>
            <a:ext cx="8815202" cy="1349063"/>
            <a:chOff x="0" y="0"/>
            <a:chExt cx="2321699" cy="35530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21699" cy="355309"/>
            </a:xfrm>
            <a:custGeom>
              <a:avLst/>
              <a:gdLst/>
              <a:ahLst/>
              <a:cxnLst/>
              <a:rect r="r" b="b" t="t" l="l"/>
              <a:pathLst>
                <a:path h="355309" w="2321699">
                  <a:moveTo>
                    <a:pt x="44791" y="0"/>
                  </a:moveTo>
                  <a:lnTo>
                    <a:pt x="2276909" y="0"/>
                  </a:lnTo>
                  <a:cubicBezTo>
                    <a:pt x="2301646" y="0"/>
                    <a:pt x="2321699" y="20053"/>
                    <a:pt x="2321699" y="44791"/>
                  </a:cubicBezTo>
                  <a:lnTo>
                    <a:pt x="2321699" y="310518"/>
                  </a:lnTo>
                  <a:cubicBezTo>
                    <a:pt x="2321699" y="335255"/>
                    <a:pt x="2301646" y="355309"/>
                    <a:pt x="2276909" y="355309"/>
                  </a:cubicBezTo>
                  <a:lnTo>
                    <a:pt x="44791" y="355309"/>
                  </a:lnTo>
                  <a:cubicBezTo>
                    <a:pt x="20053" y="355309"/>
                    <a:pt x="0" y="335255"/>
                    <a:pt x="0" y="310518"/>
                  </a:cubicBezTo>
                  <a:lnTo>
                    <a:pt x="0" y="44791"/>
                  </a:lnTo>
                  <a:cubicBezTo>
                    <a:pt x="0" y="20053"/>
                    <a:pt x="20053" y="0"/>
                    <a:pt x="4479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2321699" cy="3838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399419" indent="-199709" lvl="1">
                <a:lnSpc>
                  <a:spcPts val="2590"/>
                </a:lnSpc>
                <a:buFont typeface="Arial"/>
                <a:buChar char="•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Awarded to clubs that organizes any two of following:</a:t>
              </a:r>
            </a:p>
            <a:p>
              <a:pPr algn="l" marL="399419" indent="-199709" lvl="1">
                <a:lnSpc>
                  <a:spcPts val="2590"/>
                </a:lnSpc>
                <a:buFont typeface="Arial"/>
                <a:buChar char="•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YLP / Speechcraft / Community Service Event (Blood Donation, Environment Cleaning, Tree Plantation, Labour Camp Educations, etc.)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860037" y="2536309"/>
            <a:ext cx="1240783" cy="1137199"/>
            <a:chOff x="0" y="0"/>
            <a:chExt cx="630407" cy="57777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0407" cy="577779"/>
            </a:xfrm>
            <a:custGeom>
              <a:avLst/>
              <a:gdLst/>
              <a:ahLst/>
              <a:cxnLst/>
              <a:rect r="r" b="b" t="t" l="l"/>
              <a:pathLst>
                <a:path h="577779" w="630407">
                  <a:moveTo>
                    <a:pt x="315204" y="0"/>
                  </a:moveTo>
                  <a:cubicBezTo>
                    <a:pt x="141121" y="0"/>
                    <a:pt x="0" y="129340"/>
                    <a:pt x="0" y="288889"/>
                  </a:cubicBezTo>
                  <a:cubicBezTo>
                    <a:pt x="0" y="448439"/>
                    <a:pt x="141121" y="577779"/>
                    <a:pt x="315204" y="577779"/>
                  </a:cubicBezTo>
                  <a:cubicBezTo>
                    <a:pt x="489286" y="577779"/>
                    <a:pt x="630407" y="448439"/>
                    <a:pt x="630407" y="288889"/>
                  </a:cubicBezTo>
                  <a:cubicBezTo>
                    <a:pt x="630407" y="129340"/>
                    <a:pt x="489286" y="0"/>
                    <a:pt x="315204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59101" y="16067"/>
              <a:ext cx="512206" cy="5075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C11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989492" y="6054677"/>
            <a:ext cx="4096384" cy="579857"/>
            <a:chOff x="0" y="0"/>
            <a:chExt cx="1078883" cy="15271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78883" cy="152719"/>
            </a:xfrm>
            <a:custGeom>
              <a:avLst/>
              <a:gdLst/>
              <a:ahLst/>
              <a:cxnLst/>
              <a:rect r="r" b="b" t="t" l="l"/>
              <a:pathLst>
                <a:path h="152719" w="1078883">
                  <a:moveTo>
                    <a:pt x="76360" y="0"/>
                  </a:moveTo>
                  <a:lnTo>
                    <a:pt x="1002523" y="0"/>
                  </a:lnTo>
                  <a:cubicBezTo>
                    <a:pt x="1044696" y="0"/>
                    <a:pt x="1078883" y="34187"/>
                    <a:pt x="1078883" y="76360"/>
                  </a:cubicBezTo>
                  <a:lnTo>
                    <a:pt x="1078883" y="76360"/>
                  </a:lnTo>
                  <a:cubicBezTo>
                    <a:pt x="1078883" y="118532"/>
                    <a:pt x="1044696" y="152719"/>
                    <a:pt x="1002523" y="152719"/>
                  </a:cubicBezTo>
                  <a:lnTo>
                    <a:pt x="76360" y="152719"/>
                  </a:lnTo>
                  <a:cubicBezTo>
                    <a:pt x="34187" y="152719"/>
                    <a:pt x="0" y="118532"/>
                    <a:pt x="0" y="76360"/>
                  </a:cubicBezTo>
                  <a:lnTo>
                    <a:pt x="0" y="76360"/>
                  </a:lnTo>
                  <a:cubicBezTo>
                    <a:pt x="0" y="34187"/>
                    <a:pt x="34187" y="0"/>
                    <a:pt x="76360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078883" cy="2003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Outstanding Club Award 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937010" y="4665361"/>
            <a:ext cx="8730466" cy="3082256"/>
            <a:chOff x="0" y="0"/>
            <a:chExt cx="2299382" cy="81178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299382" cy="811788"/>
            </a:xfrm>
            <a:custGeom>
              <a:avLst/>
              <a:gdLst/>
              <a:ahLst/>
              <a:cxnLst/>
              <a:rect r="r" b="b" t="t" l="l"/>
              <a:pathLst>
                <a:path h="811788" w="2299382">
                  <a:moveTo>
                    <a:pt x="45225" y="0"/>
                  </a:moveTo>
                  <a:lnTo>
                    <a:pt x="2254157" y="0"/>
                  </a:lnTo>
                  <a:cubicBezTo>
                    <a:pt x="2266151" y="0"/>
                    <a:pt x="2277655" y="4765"/>
                    <a:pt x="2286136" y="13246"/>
                  </a:cubicBezTo>
                  <a:cubicBezTo>
                    <a:pt x="2294617" y="21728"/>
                    <a:pt x="2299382" y="33231"/>
                    <a:pt x="2299382" y="45225"/>
                  </a:cubicBezTo>
                  <a:lnTo>
                    <a:pt x="2299382" y="766562"/>
                  </a:lnTo>
                  <a:cubicBezTo>
                    <a:pt x="2299382" y="791539"/>
                    <a:pt x="2279134" y="811788"/>
                    <a:pt x="2254157" y="811788"/>
                  </a:cubicBezTo>
                  <a:lnTo>
                    <a:pt x="45225" y="811788"/>
                  </a:lnTo>
                  <a:cubicBezTo>
                    <a:pt x="20248" y="811788"/>
                    <a:pt x="0" y="791539"/>
                    <a:pt x="0" y="766562"/>
                  </a:cubicBezTo>
                  <a:lnTo>
                    <a:pt x="0" y="45225"/>
                  </a:lnTo>
                  <a:cubicBezTo>
                    <a:pt x="0" y="20248"/>
                    <a:pt x="20248" y="0"/>
                    <a:pt x="452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2299382" cy="8403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>
                <a:lnSpc>
                  <a:spcPts val="2590"/>
                </a:lnSpc>
              </a:pP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      Awarded to Clubs which meets following criteria:</a:t>
              </a:r>
            </a:p>
            <a:p>
              <a:pPr algn="just" marL="399419" indent="-199709" lvl="1">
                <a:lnSpc>
                  <a:spcPts val="2590"/>
                </a:lnSpc>
                <a:buFont typeface="Arial"/>
                <a:buChar char="•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President's Distinguished status.</a:t>
              </a:r>
            </a:p>
            <a:p>
              <a:pPr algn="just" marL="399419" indent="-199709" lvl="1">
                <a:lnSpc>
                  <a:spcPts val="2590"/>
                </a:lnSpc>
                <a:buFont typeface="Arial"/>
                <a:buChar char="•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100% Pathways enrollment (for members until Mar 2025).</a:t>
              </a:r>
            </a:p>
            <a:p>
              <a:pPr algn="just" marL="399419" indent="-199709" lvl="1">
                <a:lnSpc>
                  <a:spcPts val="2590"/>
                </a:lnSpc>
                <a:buFont typeface="Arial"/>
                <a:buChar char="•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Minimum 5 Educational Goals.</a:t>
              </a:r>
            </a:p>
            <a:p>
              <a:pPr algn="just" marL="399419" indent="-199709" lvl="1">
                <a:lnSpc>
                  <a:spcPts val="2590"/>
                </a:lnSpc>
                <a:buFont typeface="Arial"/>
                <a:buChar char="•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 minimum 4 Education modules (2 for Advanced / </a:t>
              </a:r>
            </a:p>
            <a:p>
              <a:pPr algn="just">
                <a:lnSpc>
                  <a:spcPts val="2590"/>
                </a:lnSpc>
              </a:pP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      </a:t>
              </a: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Specialty Clubs). (Cut-Off Nov. 30, 2024)</a:t>
              </a:r>
            </a:p>
            <a:p>
              <a:pPr algn="just" marL="399419" indent="-199709" lvl="1">
                <a:lnSpc>
                  <a:spcPts val="2590"/>
                </a:lnSpc>
                <a:buFont typeface="Arial"/>
                <a:buChar char="•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Acceptable module Topics see Annexure 1.</a:t>
              </a:r>
            </a:p>
            <a:p>
              <a:pPr algn="just" marL="399419" indent="-199709" lvl="1">
                <a:lnSpc>
                  <a:spcPts val="2590"/>
                </a:lnSpc>
                <a:buFont typeface="Arial"/>
                <a:buChar char="•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Club conducts Annual Speech Contest.</a:t>
              </a:r>
            </a:p>
            <a:p>
              <a:pPr algn="just" marL="399419" indent="-199709" lvl="1">
                <a:lnSpc>
                  <a:spcPts val="2590"/>
                </a:lnSpc>
                <a:buFont typeface="Arial"/>
                <a:buChar char="•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No net membership loss as on 30-Apr-2025.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932960" y="5756561"/>
            <a:ext cx="1248311" cy="1176089"/>
            <a:chOff x="0" y="0"/>
            <a:chExt cx="698987" cy="65854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98987" cy="658546"/>
            </a:xfrm>
            <a:custGeom>
              <a:avLst/>
              <a:gdLst/>
              <a:ahLst/>
              <a:cxnLst/>
              <a:rect r="r" b="b" t="t" l="l"/>
              <a:pathLst>
                <a:path h="658546" w="698987">
                  <a:moveTo>
                    <a:pt x="349493" y="0"/>
                  </a:moveTo>
                  <a:cubicBezTo>
                    <a:pt x="156474" y="0"/>
                    <a:pt x="0" y="147421"/>
                    <a:pt x="0" y="329273"/>
                  </a:cubicBezTo>
                  <a:cubicBezTo>
                    <a:pt x="0" y="511126"/>
                    <a:pt x="156474" y="658546"/>
                    <a:pt x="349493" y="658546"/>
                  </a:cubicBezTo>
                  <a:cubicBezTo>
                    <a:pt x="542513" y="658546"/>
                    <a:pt x="698987" y="511126"/>
                    <a:pt x="698987" y="329273"/>
                  </a:cubicBezTo>
                  <a:cubicBezTo>
                    <a:pt x="698987" y="147421"/>
                    <a:pt x="542513" y="0"/>
                    <a:pt x="349493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65530" y="23639"/>
              <a:ext cx="567927" cy="5731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C12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4126245" y="1487918"/>
            <a:ext cx="732446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Application    Cut-Off date : 30th April 2025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395163" y="287848"/>
            <a:ext cx="1886534" cy="2023308"/>
          </a:xfrm>
          <a:custGeom>
            <a:avLst/>
            <a:gdLst/>
            <a:ahLst/>
            <a:cxnLst/>
            <a:rect r="r" b="b" t="t" l="l"/>
            <a:pathLst>
              <a:path h="2023308" w="1886534">
                <a:moveTo>
                  <a:pt x="0" y="0"/>
                </a:moveTo>
                <a:lnTo>
                  <a:pt x="1886534" y="0"/>
                </a:lnTo>
                <a:lnTo>
                  <a:pt x="1886534" y="2023307"/>
                </a:lnTo>
                <a:lnTo>
                  <a:pt x="0" y="2023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4696240" y="938362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8" id="8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38430" y="4735639"/>
            <a:ext cx="4011064" cy="815723"/>
            <a:chOff x="0" y="0"/>
            <a:chExt cx="1056412" cy="21484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56412" cy="214841"/>
            </a:xfrm>
            <a:custGeom>
              <a:avLst/>
              <a:gdLst/>
              <a:ahLst/>
              <a:cxnLst/>
              <a:rect r="r" b="b" t="t" l="l"/>
              <a:pathLst>
                <a:path h="214841" w="1056412">
                  <a:moveTo>
                    <a:pt x="98437" y="0"/>
                  </a:moveTo>
                  <a:lnTo>
                    <a:pt x="957975" y="0"/>
                  </a:lnTo>
                  <a:cubicBezTo>
                    <a:pt x="1012340" y="0"/>
                    <a:pt x="1056412" y="44072"/>
                    <a:pt x="1056412" y="98437"/>
                  </a:cubicBezTo>
                  <a:lnTo>
                    <a:pt x="1056412" y="116403"/>
                  </a:lnTo>
                  <a:cubicBezTo>
                    <a:pt x="1056412" y="170769"/>
                    <a:pt x="1012340" y="214841"/>
                    <a:pt x="957975" y="214841"/>
                  </a:cubicBezTo>
                  <a:lnTo>
                    <a:pt x="98437" y="214841"/>
                  </a:lnTo>
                  <a:cubicBezTo>
                    <a:pt x="72330" y="214841"/>
                    <a:pt x="47292" y="204470"/>
                    <a:pt x="28832" y="186009"/>
                  </a:cubicBezTo>
                  <a:cubicBezTo>
                    <a:pt x="10371" y="167548"/>
                    <a:pt x="0" y="142511"/>
                    <a:pt x="0" y="116403"/>
                  </a:cubicBezTo>
                  <a:lnTo>
                    <a:pt x="0" y="98437"/>
                  </a:lnTo>
                  <a:cubicBezTo>
                    <a:pt x="0" y="44072"/>
                    <a:pt x="44072" y="0"/>
                    <a:pt x="98437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056412" cy="26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Golden Gavel Award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917377" y="2173736"/>
            <a:ext cx="9447934" cy="6321292"/>
            <a:chOff x="0" y="0"/>
            <a:chExt cx="2488345" cy="166486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88345" cy="1664867"/>
            </a:xfrm>
            <a:custGeom>
              <a:avLst/>
              <a:gdLst/>
              <a:ahLst/>
              <a:cxnLst/>
              <a:rect r="r" b="b" t="t" l="l"/>
              <a:pathLst>
                <a:path h="1664867" w="2488345">
                  <a:moveTo>
                    <a:pt x="41791" y="0"/>
                  </a:moveTo>
                  <a:lnTo>
                    <a:pt x="2446554" y="0"/>
                  </a:lnTo>
                  <a:cubicBezTo>
                    <a:pt x="2457637" y="0"/>
                    <a:pt x="2468267" y="4403"/>
                    <a:pt x="2476104" y="12240"/>
                  </a:cubicBezTo>
                  <a:cubicBezTo>
                    <a:pt x="2483942" y="20078"/>
                    <a:pt x="2488345" y="30707"/>
                    <a:pt x="2488345" y="41791"/>
                  </a:cubicBezTo>
                  <a:lnTo>
                    <a:pt x="2488345" y="1623076"/>
                  </a:lnTo>
                  <a:cubicBezTo>
                    <a:pt x="2488345" y="1634160"/>
                    <a:pt x="2483942" y="1644789"/>
                    <a:pt x="2476104" y="1652627"/>
                  </a:cubicBezTo>
                  <a:cubicBezTo>
                    <a:pt x="2468267" y="1660464"/>
                    <a:pt x="2457637" y="1664867"/>
                    <a:pt x="2446554" y="1664867"/>
                  </a:cubicBezTo>
                  <a:lnTo>
                    <a:pt x="41791" y="1664867"/>
                  </a:lnTo>
                  <a:cubicBezTo>
                    <a:pt x="30707" y="1664867"/>
                    <a:pt x="20078" y="1660464"/>
                    <a:pt x="12240" y="1652627"/>
                  </a:cubicBezTo>
                  <a:cubicBezTo>
                    <a:pt x="4403" y="1644789"/>
                    <a:pt x="0" y="1634160"/>
                    <a:pt x="0" y="1623076"/>
                  </a:cubicBezTo>
                  <a:lnTo>
                    <a:pt x="0" y="41791"/>
                  </a:lnTo>
                  <a:cubicBezTo>
                    <a:pt x="0" y="30707"/>
                    <a:pt x="4403" y="20078"/>
                    <a:pt x="12240" y="12240"/>
                  </a:cubicBezTo>
                  <a:cubicBezTo>
                    <a:pt x="20078" y="4403"/>
                    <a:pt x="30707" y="0"/>
                    <a:pt x="4179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2488345" cy="1693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Awarded to Clubs that meets C12 plus the following: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10 DCP goals.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 min 20 meetings. (10 in case of Advanced / Specialty Clubs).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</a:t>
              </a: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 least 15 members attend min 15 Club meetings (8 for Advanced </a:t>
              </a: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</a:t>
              </a: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pecialty Clubs). (Attendance register copy / proof to be submitted)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Conducted the Moments of Truth module at least one time before 31-Oct-24.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Conducted New Member Orientation minimum twice before. </a:t>
              </a:r>
            </a:p>
            <a:p>
              <a:pPr algn="l">
                <a:lnSpc>
                  <a:spcPts val="2590"/>
                </a:lnSpc>
              </a:pP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           </a:t>
              </a: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(One before 30-Sep-24).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All 7 Club Officer are trained in both rounds of COT.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Active members not less than 25 as on 30-Apr-25.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B</a:t>
              </a: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oth President and VPE must attend all the District Council meetings in person.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Agenda must be released / circulated minimum three days prior to the meeting. (Share Agenda to District Council WhatsApp/</a:t>
              </a:r>
            </a:p>
            <a:p>
              <a:pPr algn="l">
                <a:lnSpc>
                  <a:spcPts val="2590"/>
                </a:lnSpc>
              </a:pP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           </a:t>
              </a: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associated social groups &amp; same can be proof to attach during   </a:t>
              </a:r>
            </a:p>
            <a:p>
              <a:pPr algn="l">
                <a:lnSpc>
                  <a:spcPts val="2590"/>
                </a:lnSpc>
              </a:pP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           </a:t>
              </a: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application.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Minimum Five active members of the Club as on workshop date, attend District organized Judges Training.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838052" y="4445333"/>
            <a:ext cx="1282361" cy="128236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C13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397182" y="-104775"/>
            <a:ext cx="7090356" cy="95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Club Awards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3174593" y="2433933"/>
            <a:ext cx="1784161" cy="1963774"/>
          </a:xfrm>
          <a:custGeom>
            <a:avLst/>
            <a:gdLst/>
            <a:ahLst/>
            <a:cxnLst/>
            <a:rect r="r" b="b" t="t" l="l"/>
            <a:pathLst>
              <a:path h="1963774" w="1784161">
                <a:moveTo>
                  <a:pt x="0" y="0"/>
                </a:moveTo>
                <a:lnTo>
                  <a:pt x="1784160" y="0"/>
                </a:lnTo>
                <a:lnTo>
                  <a:pt x="1784160" y="1963775"/>
                </a:lnTo>
                <a:lnTo>
                  <a:pt x="0" y="1963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397182" y="1217034"/>
            <a:ext cx="732446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Application    Cut-Off date : 30th April 2025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395163" y="287848"/>
            <a:ext cx="1886534" cy="2023308"/>
          </a:xfrm>
          <a:custGeom>
            <a:avLst/>
            <a:gdLst/>
            <a:ahLst/>
            <a:cxnLst/>
            <a:rect r="r" b="b" t="t" l="l"/>
            <a:pathLst>
              <a:path h="2023308" w="1886534">
                <a:moveTo>
                  <a:pt x="0" y="0"/>
                </a:moveTo>
                <a:lnTo>
                  <a:pt x="1886534" y="0"/>
                </a:lnTo>
                <a:lnTo>
                  <a:pt x="1886534" y="2023307"/>
                </a:lnTo>
                <a:lnTo>
                  <a:pt x="0" y="2023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535596" y="7541280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4236372" y="845953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8" id="8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390177" y="-102677"/>
            <a:ext cx="4184630" cy="920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Area Awards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361623" y="1622164"/>
            <a:ext cx="13983217" cy="1595190"/>
            <a:chOff x="0" y="0"/>
            <a:chExt cx="18644289" cy="2126920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534113"/>
              <a:ext cx="5348085" cy="1087630"/>
              <a:chOff x="0" y="0"/>
              <a:chExt cx="1056412" cy="21484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056412" cy="214841"/>
              </a:xfrm>
              <a:custGeom>
                <a:avLst/>
                <a:gdLst/>
                <a:ahLst/>
                <a:cxnLst/>
                <a:rect r="r" b="b" t="t" l="l"/>
                <a:pathLst>
                  <a:path h="214841" w="1056412">
                    <a:moveTo>
                      <a:pt x="98437" y="0"/>
                    </a:moveTo>
                    <a:lnTo>
                      <a:pt x="957975" y="0"/>
                    </a:lnTo>
                    <a:cubicBezTo>
                      <a:pt x="1012340" y="0"/>
                      <a:pt x="1056412" y="44072"/>
                      <a:pt x="1056412" y="98437"/>
                    </a:cubicBezTo>
                    <a:lnTo>
                      <a:pt x="1056412" y="116403"/>
                    </a:lnTo>
                    <a:cubicBezTo>
                      <a:pt x="1056412" y="170769"/>
                      <a:pt x="1012340" y="214841"/>
                      <a:pt x="957975" y="214841"/>
                    </a:cubicBezTo>
                    <a:lnTo>
                      <a:pt x="98437" y="214841"/>
                    </a:lnTo>
                    <a:cubicBezTo>
                      <a:pt x="72330" y="214841"/>
                      <a:pt x="47292" y="204470"/>
                      <a:pt x="28832" y="186009"/>
                    </a:cubicBezTo>
                    <a:cubicBezTo>
                      <a:pt x="10371" y="167548"/>
                      <a:pt x="0" y="142511"/>
                      <a:pt x="0" y="116403"/>
                    </a:cubicBezTo>
                    <a:lnTo>
                      <a:pt x="0" y="98437"/>
                    </a:lnTo>
                    <a:cubicBezTo>
                      <a:pt x="0" y="44072"/>
                      <a:pt x="44072" y="0"/>
                      <a:pt x="98437" y="0"/>
                    </a:cubicBezTo>
                    <a:close/>
                  </a:path>
                </a:pathLst>
              </a:custGeom>
              <a:solidFill>
                <a:srgbClr val="772432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47625"/>
                <a:ext cx="1056412" cy="2624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  <a:r>
                  <a:rPr lang="en-US" b="true" sz="2000">
                    <a:solidFill>
                      <a:srgbClr val="F2DF74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Outstanding </a:t>
                </a:r>
                <a:r>
                  <a:rPr lang="en-US" b="true" sz="2000">
                    <a:solidFill>
                      <a:srgbClr val="F2DF74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AAD PQ</a:t>
                </a: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5986163" y="0"/>
              <a:ext cx="12658126" cy="2126920"/>
              <a:chOff x="0" y="0"/>
              <a:chExt cx="2500371" cy="42013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500370" cy="420132"/>
              </a:xfrm>
              <a:custGeom>
                <a:avLst/>
                <a:gdLst/>
                <a:ahLst/>
                <a:cxnLst/>
                <a:rect r="r" b="b" t="t" l="l"/>
                <a:pathLst>
                  <a:path h="420132" w="2500370">
                    <a:moveTo>
                      <a:pt x="41590" y="0"/>
                    </a:moveTo>
                    <a:lnTo>
                      <a:pt x="2458781" y="0"/>
                    </a:lnTo>
                    <a:cubicBezTo>
                      <a:pt x="2469811" y="0"/>
                      <a:pt x="2480389" y="4382"/>
                      <a:pt x="2488189" y="12181"/>
                    </a:cubicBezTo>
                    <a:cubicBezTo>
                      <a:pt x="2495989" y="19981"/>
                      <a:pt x="2500370" y="30560"/>
                      <a:pt x="2500370" y="41590"/>
                    </a:cubicBezTo>
                    <a:lnTo>
                      <a:pt x="2500370" y="378542"/>
                    </a:lnTo>
                    <a:cubicBezTo>
                      <a:pt x="2500370" y="401512"/>
                      <a:pt x="2481750" y="420132"/>
                      <a:pt x="2458781" y="420132"/>
                    </a:cubicBezTo>
                    <a:lnTo>
                      <a:pt x="41590" y="420132"/>
                    </a:lnTo>
                    <a:cubicBezTo>
                      <a:pt x="30560" y="420132"/>
                      <a:pt x="19981" y="415750"/>
                      <a:pt x="12181" y="407951"/>
                    </a:cubicBezTo>
                    <a:cubicBezTo>
                      <a:pt x="4382" y="400151"/>
                      <a:pt x="0" y="389573"/>
                      <a:pt x="0" y="378542"/>
                    </a:cubicBezTo>
                    <a:lnTo>
                      <a:pt x="0" y="41590"/>
                    </a:lnTo>
                    <a:cubicBezTo>
                      <a:pt x="0" y="30560"/>
                      <a:pt x="4382" y="19981"/>
                      <a:pt x="12181" y="12181"/>
                    </a:cubicBezTo>
                    <a:cubicBezTo>
                      <a:pt x="19981" y="4382"/>
                      <a:pt x="30560" y="0"/>
                      <a:pt x="415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2500371" cy="4582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 marL="712480" indent="-237493" lvl="2">
                  <a:lnSpc>
                    <a:spcPts val="2310"/>
                  </a:lnSpc>
                  <a:buFont typeface="Arial"/>
                  <a:buChar char="⚬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Total Education awards minimum average of 7 per Club. (Club</a:t>
                </a: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 </a:t>
                </a: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count shall be base numbers)</a:t>
                </a:r>
              </a:p>
              <a:p>
                <a:pPr algn="l" marL="712480" indent="-237493" lvl="2">
                  <a:lnSpc>
                    <a:spcPts val="2310"/>
                  </a:lnSpc>
                  <a:buFont typeface="Arial"/>
                  <a:buChar char="⚬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All base Clubs conduct MOT &amp; New member Orientation.</a:t>
                </a:r>
              </a:p>
              <a:p>
                <a:pPr algn="l" marL="712480" indent="-237493" lvl="2">
                  <a:lnSpc>
                    <a:spcPts val="2310"/>
                  </a:lnSpc>
                  <a:buFont typeface="Arial"/>
                  <a:buChar char="⚬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Base number of Clubs attains minimum Distinguished status on or before 30-Apr-25. Cut-off 30-Jun-25.</a:t>
                </a: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724878" y="276479"/>
              <a:ext cx="1593591" cy="159359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DF74"/>
              </a:solidFill>
              <a:ln w="38100" cap="sq">
                <a:solidFill>
                  <a:srgbClr val="772432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400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A1</a:t>
                </a: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0">
            <a:off x="1317149" y="7661154"/>
            <a:ext cx="14213416" cy="1164048"/>
            <a:chOff x="0" y="0"/>
            <a:chExt cx="18951221" cy="155206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294003"/>
              <a:ext cx="5658078" cy="978978"/>
              <a:chOff x="0" y="0"/>
              <a:chExt cx="1117645" cy="193378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117645" cy="193378"/>
              </a:xfrm>
              <a:custGeom>
                <a:avLst/>
                <a:gdLst/>
                <a:ahLst/>
                <a:cxnLst/>
                <a:rect r="r" b="b" t="t" l="l"/>
                <a:pathLst>
                  <a:path h="193378" w="1117645">
                    <a:moveTo>
                      <a:pt x="93044" y="0"/>
                    </a:moveTo>
                    <a:lnTo>
                      <a:pt x="1024601" y="0"/>
                    </a:lnTo>
                    <a:cubicBezTo>
                      <a:pt x="1075988" y="0"/>
                      <a:pt x="1117645" y="41657"/>
                      <a:pt x="1117645" y="93044"/>
                    </a:cubicBezTo>
                    <a:lnTo>
                      <a:pt x="1117645" y="100334"/>
                    </a:lnTo>
                    <a:cubicBezTo>
                      <a:pt x="1117645" y="151721"/>
                      <a:pt x="1075988" y="193378"/>
                      <a:pt x="1024601" y="193378"/>
                    </a:cubicBezTo>
                    <a:lnTo>
                      <a:pt x="93044" y="193378"/>
                    </a:lnTo>
                    <a:cubicBezTo>
                      <a:pt x="41657" y="193378"/>
                      <a:pt x="0" y="151721"/>
                      <a:pt x="0" y="100334"/>
                    </a:cubicBezTo>
                    <a:lnTo>
                      <a:pt x="0" y="93044"/>
                    </a:lnTo>
                    <a:cubicBezTo>
                      <a:pt x="0" y="41657"/>
                      <a:pt x="41657" y="0"/>
                      <a:pt x="93044" y="0"/>
                    </a:cubicBezTo>
                    <a:close/>
                  </a:path>
                </a:pathLst>
              </a:custGeom>
              <a:solidFill>
                <a:srgbClr val="772432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47625"/>
                <a:ext cx="1117645" cy="2410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  <a:r>
                  <a:rPr lang="en-US" b="true" sz="2000">
                    <a:solidFill>
                      <a:srgbClr val="F2DF74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Super Area</a:t>
                </a: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6141160" y="154303"/>
              <a:ext cx="12810061" cy="1354922"/>
              <a:chOff x="0" y="0"/>
              <a:chExt cx="2530382" cy="267639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530383" cy="267639"/>
              </a:xfrm>
              <a:custGeom>
                <a:avLst/>
                <a:gdLst/>
                <a:ahLst/>
                <a:cxnLst/>
                <a:rect r="r" b="b" t="t" l="l"/>
                <a:pathLst>
                  <a:path h="267639" w="2530383">
                    <a:moveTo>
                      <a:pt x="41097" y="0"/>
                    </a:moveTo>
                    <a:lnTo>
                      <a:pt x="2489286" y="0"/>
                    </a:lnTo>
                    <a:cubicBezTo>
                      <a:pt x="2500185" y="0"/>
                      <a:pt x="2510639" y="4330"/>
                      <a:pt x="2518346" y="12037"/>
                    </a:cubicBezTo>
                    <a:cubicBezTo>
                      <a:pt x="2526053" y="19744"/>
                      <a:pt x="2530383" y="30197"/>
                      <a:pt x="2530383" y="41097"/>
                    </a:cubicBezTo>
                    <a:lnTo>
                      <a:pt x="2530383" y="226542"/>
                    </a:lnTo>
                    <a:cubicBezTo>
                      <a:pt x="2530383" y="249239"/>
                      <a:pt x="2511983" y="267639"/>
                      <a:pt x="2489286" y="267639"/>
                    </a:cubicBezTo>
                    <a:lnTo>
                      <a:pt x="41097" y="267639"/>
                    </a:lnTo>
                    <a:cubicBezTo>
                      <a:pt x="18400" y="267639"/>
                      <a:pt x="0" y="249239"/>
                      <a:pt x="0" y="226542"/>
                    </a:cubicBezTo>
                    <a:lnTo>
                      <a:pt x="0" y="41097"/>
                    </a:lnTo>
                    <a:cubicBezTo>
                      <a:pt x="0" y="18400"/>
                      <a:pt x="18400" y="0"/>
                      <a:pt x="410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28575"/>
                <a:ext cx="2530382" cy="2962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450"/>
                  </a:lnSpc>
                </a:pPr>
                <a:r>
                  <a:rPr lang="en-US" sz="1750" b="true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Area achieves President's Distinguished Area status by 30-Apr-25</a:t>
                </a:r>
              </a:p>
              <a:p>
                <a:pPr algn="ctr">
                  <a:lnSpc>
                    <a:spcPts val="2450"/>
                  </a:lnSpc>
                </a:pPr>
                <a:r>
                  <a:rPr lang="en-US" b="true" sz="17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 No net loss of membership</a:t>
                </a: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4867486" y="0"/>
              <a:ext cx="1618368" cy="1552064"/>
              <a:chOff x="0" y="0"/>
              <a:chExt cx="762856" cy="731603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762856" cy="731603"/>
              </a:xfrm>
              <a:custGeom>
                <a:avLst/>
                <a:gdLst/>
                <a:ahLst/>
                <a:cxnLst/>
                <a:rect r="r" b="b" t="t" l="l"/>
                <a:pathLst>
                  <a:path h="731603" w="762856">
                    <a:moveTo>
                      <a:pt x="381428" y="0"/>
                    </a:moveTo>
                    <a:cubicBezTo>
                      <a:pt x="170771" y="0"/>
                      <a:pt x="0" y="163775"/>
                      <a:pt x="0" y="365801"/>
                    </a:cubicBezTo>
                    <a:cubicBezTo>
                      <a:pt x="0" y="567828"/>
                      <a:pt x="170771" y="731603"/>
                      <a:pt x="381428" y="731603"/>
                    </a:cubicBezTo>
                    <a:cubicBezTo>
                      <a:pt x="592085" y="731603"/>
                      <a:pt x="762856" y="567828"/>
                      <a:pt x="762856" y="365801"/>
                    </a:cubicBezTo>
                    <a:cubicBezTo>
                      <a:pt x="762856" y="163775"/>
                      <a:pt x="592085" y="0"/>
                      <a:pt x="381428" y="0"/>
                    </a:cubicBezTo>
                    <a:close/>
                  </a:path>
                </a:pathLst>
              </a:custGeom>
              <a:solidFill>
                <a:srgbClr val="F2DF74"/>
              </a:solidFill>
              <a:ln w="38100" cap="sq">
                <a:solidFill>
                  <a:srgbClr val="772432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1518" y="30488"/>
                <a:ext cx="619821" cy="63252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400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A2</a:t>
                </a:r>
              </a:p>
            </p:txBody>
          </p:sp>
        </p:grpSp>
      </p:grpSp>
      <p:grpSp>
        <p:nvGrpSpPr>
          <p:cNvPr name="Group 32" id="32"/>
          <p:cNvGrpSpPr/>
          <p:nvPr/>
        </p:nvGrpSpPr>
        <p:grpSpPr>
          <a:xfrm rot="0">
            <a:off x="5837607" y="3445954"/>
            <a:ext cx="9607546" cy="3595440"/>
            <a:chOff x="0" y="0"/>
            <a:chExt cx="2530382" cy="946947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530383" cy="946947"/>
            </a:xfrm>
            <a:custGeom>
              <a:avLst/>
              <a:gdLst/>
              <a:ahLst/>
              <a:cxnLst/>
              <a:rect r="r" b="b" t="t" l="l"/>
              <a:pathLst>
                <a:path h="946947" w="2530383">
                  <a:moveTo>
                    <a:pt x="41097" y="0"/>
                  </a:moveTo>
                  <a:lnTo>
                    <a:pt x="2489286" y="0"/>
                  </a:lnTo>
                  <a:cubicBezTo>
                    <a:pt x="2500185" y="0"/>
                    <a:pt x="2510639" y="4330"/>
                    <a:pt x="2518346" y="12037"/>
                  </a:cubicBezTo>
                  <a:cubicBezTo>
                    <a:pt x="2526053" y="19744"/>
                    <a:pt x="2530383" y="30197"/>
                    <a:pt x="2530383" y="41097"/>
                  </a:cubicBezTo>
                  <a:lnTo>
                    <a:pt x="2530383" y="905850"/>
                  </a:lnTo>
                  <a:cubicBezTo>
                    <a:pt x="2530383" y="928547"/>
                    <a:pt x="2511983" y="946947"/>
                    <a:pt x="2489286" y="946947"/>
                  </a:cubicBezTo>
                  <a:lnTo>
                    <a:pt x="41097" y="946947"/>
                  </a:lnTo>
                  <a:cubicBezTo>
                    <a:pt x="18400" y="946947"/>
                    <a:pt x="0" y="928547"/>
                    <a:pt x="0" y="905850"/>
                  </a:cubicBezTo>
                  <a:lnTo>
                    <a:pt x="0" y="41097"/>
                  </a:lnTo>
                  <a:cubicBezTo>
                    <a:pt x="0" y="18400"/>
                    <a:pt x="18400" y="0"/>
                    <a:pt x="4109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2530382" cy="9850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Submit Area Success Plan on or before 15-Aug-24.</a:t>
              </a:r>
            </a:p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President's Distinguished Area status by 30-Apr-25.</a:t>
              </a:r>
            </a:p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Minimum net growth of Club +1 on or before 31-Mar-25.</a:t>
              </a:r>
            </a:p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Total Educational Awards to Area base members count ratio is not less than 0.6</a:t>
              </a:r>
            </a:p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Ensure all Clubs conduct New Member Orientation.</a:t>
              </a:r>
            </a:p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 MOT in all base Clubs before 31-Oct-24. </a:t>
              </a:r>
            </a:p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 MOT in new clubs before 30-Apr-25 (chartered on or before 31-Oct-24).</a:t>
              </a:r>
            </a:p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 Confluence Meeting before 31-Mar-25 (All Clubs in the Area must be involved in role plays or speeches)</a:t>
              </a:r>
            </a:p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Minimum of two in the Area - Speechcraft/ Open house / Demo Meeting) in the Area.</a:t>
              </a:r>
            </a:p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Conducts minimum two Area Ex-Com Meetings. Agenda or Attendance Proof</a:t>
              </a:r>
            </a:p>
            <a:p>
              <a:pPr algn="just" marL="356235" indent="-178118" lvl="1">
                <a:lnSpc>
                  <a:spcPts val="2310"/>
                </a:lnSpc>
                <a:buFont typeface="Arial"/>
                <a:buChar char="•"/>
              </a:pPr>
              <a:r>
                <a:rPr lang="en-US" b="true" sz="16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Net membership increase by 20% including new Club.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934715" y="4438987"/>
            <a:ext cx="5279381" cy="1194119"/>
            <a:chOff x="0" y="0"/>
            <a:chExt cx="7039175" cy="1592159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319145"/>
              <a:ext cx="5698717" cy="1087630"/>
              <a:chOff x="0" y="0"/>
              <a:chExt cx="1125673" cy="214841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1125673" cy="214841"/>
              </a:xfrm>
              <a:custGeom>
                <a:avLst/>
                <a:gdLst/>
                <a:ahLst/>
                <a:cxnLst/>
                <a:rect r="r" b="b" t="t" l="l"/>
                <a:pathLst>
                  <a:path h="214841" w="1125673">
                    <a:moveTo>
                      <a:pt x="92381" y="0"/>
                    </a:moveTo>
                    <a:lnTo>
                      <a:pt x="1033292" y="0"/>
                    </a:lnTo>
                    <a:cubicBezTo>
                      <a:pt x="1057793" y="0"/>
                      <a:pt x="1081290" y="9733"/>
                      <a:pt x="1098615" y="27058"/>
                    </a:cubicBezTo>
                    <a:cubicBezTo>
                      <a:pt x="1115940" y="44382"/>
                      <a:pt x="1125673" y="67880"/>
                      <a:pt x="1125673" y="92381"/>
                    </a:cubicBezTo>
                    <a:lnTo>
                      <a:pt x="1125673" y="122460"/>
                    </a:lnTo>
                    <a:cubicBezTo>
                      <a:pt x="1125673" y="146961"/>
                      <a:pt x="1115940" y="170458"/>
                      <a:pt x="1098615" y="187783"/>
                    </a:cubicBezTo>
                    <a:cubicBezTo>
                      <a:pt x="1081290" y="205108"/>
                      <a:pt x="1057793" y="214841"/>
                      <a:pt x="1033292" y="214841"/>
                    </a:cubicBezTo>
                    <a:lnTo>
                      <a:pt x="92381" y="214841"/>
                    </a:lnTo>
                    <a:cubicBezTo>
                      <a:pt x="67880" y="214841"/>
                      <a:pt x="44382" y="205108"/>
                      <a:pt x="27058" y="187783"/>
                    </a:cubicBezTo>
                    <a:cubicBezTo>
                      <a:pt x="9733" y="170458"/>
                      <a:pt x="0" y="146961"/>
                      <a:pt x="0" y="122460"/>
                    </a:cubicBezTo>
                    <a:lnTo>
                      <a:pt x="0" y="92381"/>
                    </a:lnTo>
                    <a:cubicBezTo>
                      <a:pt x="0" y="67880"/>
                      <a:pt x="9733" y="44382"/>
                      <a:pt x="27058" y="27058"/>
                    </a:cubicBezTo>
                    <a:cubicBezTo>
                      <a:pt x="44382" y="9733"/>
                      <a:pt x="67880" y="0"/>
                      <a:pt x="92381" y="0"/>
                    </a:cubicBezTo>
                    <a:close/>
                  </a:path>
                </a:pathLst>
              </a:custGeom>
              <a:solidFill>
                <a:srgbClr val="772432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47625"/>
                <a:ext cx="1125673" cy="2624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  <a:r>
                  <a:rPr lang="en-US" b="true" sz="2000">
                    <a:solidFill>
                      <a:srgbClr val="F2DF74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Outstanding Area Director</a:t>
                </a: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5421951" y="0"/>
              <a:ext cx="1617224" cy="1592159"/>
              <a:chOff x="0" y="0"/>
              <a:chExt cx="825595" cy="8128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825595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25595">
                    <a:moveTo>
                      <a:pt x="412798" y="0"/>
                    </a:moveTo>
                    <a:cubicBezTo>
                      <a:pt x="184816" y="0"/>
                      <a:pt x="0" y="181951"/>
                      <a:pt x="0" y="406400"/>
                    </a:cubicBezTo>
                    <a:cubicBezTo>
                      <a:pt x="0" y="630849"/>
                      <a:pt x="184816" y="812800"/>
                      <a:pt x="412798" y="812800"/>
                    </a:cubicBezTo>
                    <a:cubicBezTo>
                      <a:pt x="640780" y="812800"/>
                      <a:pt x="825595" y="630849"/>
                      <a:pt x="825595" y="406400"/>
                    </a:cubicBezTo>
                    <a:cubicBezTo>
                      <a:pt x="825595" y="181951"/>
                      <a:pt x="640780" y="0"/>
                      <a:pt x="412798" y="0"/>
                    </a:cubicBezTo>
                    <a:close/>
                  </a:path>
                </a:pathLst>
              </a:custGeom>
              <a:solidFill>
                <a:srgbClr val="F2DF74"/>
              </a:solidFill>
              <a:ln w="38100" cap="sq">
                <a:solidFill>
                  <a:srgbClr val="772432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77400" y="38100"/>
                <a:ext cx="670796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400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A3</a:t>
                </a:r>
              </a:p>
            </p:txBody>
          </p:sp>
        </p:grpSp>
      </p:grpSp>
      <p:sp>
        <p:nvSpPr>
          <p:cNvPr name="Freeform 42" id="42"/>
          <p:cNvSpPr/>
          <p:nvPr/>
        </p:nvSpPr>
        <p:spPr>
          <a:xfrm flipH="false" flipV="false" rot="0">
            <a:off x="2558361" y="2837859"/>
            <a:ext cx="1590939" cy="1703572"/>
          </a:xfrm>
          <a:custGeom>
            <a:avLst/>
            <a:gdLst/>
            <a:ahLst/>
            <a:cxnLst/>
            <a:rect r="r" b="b" t="t" l="l"/>
            <a:pathLst>
              <a:path h="1703572" w="1590939">
                <a:moveTo>
                  <a:pt x="0" y="0"/>
                </a:moveTo>
                <a:lnTo>
                  <a:pt x="1590939" y="0"/>
                </a:lnTo>
                <a:lnTo>
                  <a:pt x="1590939" y="1703572"/>
                </a:lnTo>
                <a:lnTo>
                  <a:pt x="0" y="1703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4001314" y="1002404"/>
            <a:ext cx="732446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Application    Cut-Off date : 30th April 2025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48" id="48"/>
          <p:cNvSpPr/>
          <p:nvPr/>
        </p:nvSpPr>
        <p:spPr>
          <a:xfrm flipH="false" flipV="false" rot="0">
            <a:off x="395163" y="287848"/>
            <a:ext cx="1309956" cy="1404928"/>
          </a:xfrm>
          <a:custGeom>
            <a:avLst/>
            <a:gdLst/>
            <a:ahLst/>
            <a:cxnLst/>
            <a:rect r="r" b="b" t="t" l="l"/>
            <a:pathLst>
              <a:path h="1404928" w="1309956">
                <a:moveTo>
                  <a:pt x="0" y="0"/>
                </a:moveTo>
                <a:lnTo>
                  <a:pt x="1309956" y="0"/>
                </a:lnTo>
                <a:lnTo>
                  <a:pt x="1309956" y="1404928"/>
                </a:lnTo>
                <a:lnTo>
                  <a:pt x="0" y="1404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4397182" y="7222369"/>
            <a:ext cx="732446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Dashboard    Cut-Off date : 30th April 2025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4846623" y="834330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8" id="8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580406" y="-104775"/>
            <a:ext cx="5024674" cy="920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Division Awards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847226" y="1516540"/>
            <a:ext cx="13386174" cy="2111242"/>
            <a:chOff x="0" y="0"/>
            <a:chExt cx="17848232" cy="2814989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592527"/>
              <a:ext cx="5477719" cy="1087630"/>
              <a:chOff x="0" y="0"/>
              <a:chExt cx="1082018" cy="21484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082018" cy="214841"/>
              </a:xfrm>
              <a:custGeom>
                <a:avLst/>
                <a:gdLst/>
                <a:ahLst/>
                <a:cxnLst/>
                <a:rect r="r" b="b" t="t" l="l"/>
                <a:pathLst>
                  <a:path h="214841" w="1082018">
                    <a:moveTo>
                      <a:pt x="96108" y="0"/>
                    </a:moveTo>
                    <a:lnTo>
                      <a:pt x="985911" y="0"/>
                    </a:lnTo>
                    <a:cubicBezTo>
                      <a:pt x="1011400" y="0"/>
                      <a:pt x="1035845" y="10126"/>
                      <a:pt x="1053869" y="28149"/>
                    </a:cubicBezTo>
                    <a:cubicBezTo>
                      <a:pt x="1071893" y="46173"/>
                      <a:pt x="1082018" y="70618"/>
                      <a:pt x="1082018" y="96108"/>
                    </a:cubicBezTo>
                    <a:lnTo>
                      <a:pt x="1082018" y="118733"/>
                    </a:lnTo>
                    <a:cubicBezTo>
                      <a:pt x="1082018" y="144222"/>
                      <a:pt x="1071893" y="168668"/>
                      <a:pt x="1053869" y="186691"/>
                    </a:cubicBezTo>
                    <a:cubicBezTo>
                      <a:pt x="1035845" y="204715"/>
                      <a:pt x="1011400" y="214841"/>
                      <a:pt x="985911" y="214841"/>
                    </a:cubicBezTo>
                    <a:lnTo>
                      <a:pt x="96108" y="214841"/>
                    </a:lnTo>
                    <a:cubicBezTo>
                      <a:pt x="70618" y="214841"/>
                      <a:pt x="46173" y="204715"/>
                      <a:pt x="28149" y="186691"/>
                    </a:cubicBezTo>
                    <a:cubicBezTo>
                      <a:pt x="10126" y="168668"/>
                      <a:pt x="0" y="144222"/>
                      <a:pt x="0" y="118733"/>
                    </a:cubicBezTo>
                    <a:lnTo>
                      <a:pt x="0" y="96108"/>
                    </a:lnTo>
                    <a:cubicBezTo>
                      <a:pt x="0" y="70618"/>
                      <a:pt x="10126" y="46173"/>
                      <a:pt x="28149" y="28149"/>
                    </a:cubicBezTo>
                    <a:cubicBezTo>
                      <a:pt x="46173" y="10126"/>
                      <a:pt x="70618" y="0"/>
                      <a:pt x="96108" y="0"/>
                    </a:cubicBezTo>
                    <a:close/>
                  </a:path>
                </a:pathLst>
              </a:custGeom>
              <a:solidFill>
                <a:srgbClr val="772432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47625"/>
                <a:ext cx="1082018" cy="2624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  <a:r>
                  <a:rPr lang="en-US" b="true" sz="2000">
                    <a:solidFill>
                      <a:srgbClr val="F2DF74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Outstanding </a:t>
                </a:r>
                <a:r>
                  <a:rPr lang="en-US" b="true" sz="2000">
                    <a:solidFill>
                      <a:srgbClr val="F2DF74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ADD PQ</a:t>
                </a: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6336696" y="0"/>
              <a:ext cx="11511536" cy="2814989"/>
              <a:chOff x="0" y="0"/>
              <a:chExt cx="2273884" cy="556047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273884" cy="556047"/>
              </a:xfrm>
              <a:custGeom>
                <a:avLst/>
                <a:gdLst/>
                <a:ahLst/>
                <a:cxnLst/>
                <a:rect r="r" b="b" t="t" l="l"/>
                <a:pathLst>
                  <a:path h="556047" w="2273884">
                    <a:moveTo>
                      <a:pt x="45732" y="0"/>
                    </a:moveTo>
                    <a:lnTo>
                      <a:pt x="2228151" y="0"/>
                    </a:lnTo>
                    <a:cubicBezTo>
                      <a:pt x="2253409" y="0"/>
                      <a:pt x="2273884" y="20475"/>
                      <a:pt x="2273884" y="45732"/>
                    </a:cubicBezTo>
                    <a:lnTo>
                      <a:pt x="2273884" y="510315"/>
                    </a:lnTo>
                    <a:cubicBezTo>
                      <a:pt x="2273884" y="522444"/>
                      <a:pt x="2269065" y="534076"/>
                      <a:pt x="2260489" y="542652"/>
                    </a:cubicBezTo>
                    <a:cubicBezTo>
                      <a:pt x="2251913" y="551229"/>
                      <a:pt x="2240280" y="556047"/>
                      <a:pt x="2228151" y="556047"/>
                    </a:cubicBezTo>
                    <a:lnTo>
                      <a:pt x="45732" y="556047"/>
                    </a:lnTo>
                    <a:cubicBezTo>
                      <a:pt x="20475" y="556047"/>
                      <a:pt x="0" y="535572"/>
                      <a:pt x="0" y="510315"/>
                    </a:cubicBezTo>
                    <a:lnTo>
                      <a:pt x="0" y="45732"/>
                    </a:lnTo>
                    <a:cubicBezTo>
                      <a:pt x="0" y="20475"/>
                      <a:pt x="20475" y="0"/>
                      <a:pt x="457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2273884" cy="5941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Total Education awards minimum average of 7 per Club. (Club count shall be base numbers).</a:t>
                </a:r>
              </a:p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Base number of Clubs attains minimum Distinguished status on or before 30-Apr-25.</a:t>
                </a:r>
              </a:p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Division conduct three TLI workshops with diversified topics for Clubs &amp; Members.</a:t>
                </a: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4994526" y="338056"/>
              <a:ext cx="1540783" cy="1504320"/>
              <a:chOff x="0" y="0"/>
              <a:chExt cx="832502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3250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32502">
                    <a:moveTo>
                      <a:pt x="416251" y="0"/>
                    </a:moveTo>
                    <a:cubicBezTo>
                      <a:pt x="186362" y="0"/>
                      <a:pt x="0" y="181951"/>
                      <a:pt x="0" y="406400"/>
                    </a:cubicBezTo>
                    <a:cubicBezTo>
                      <a:pt x="0" y="630849"/>
                      <a:pt x="186362" y="812800"/>
                      <a:pt x="416251" y="812800"/>
                    </a:cubicBezTo>
                    <a:cubicBezTo>
                      <a:pt x="646140" y="812800"/>
                      <a:pt x="832502" y="630849"/>
                      <a:pt x="832502" y="406400"/>
                    </a:cubicBezTo>
                    <a:cubicBezTo>
                      <a:pt x="832502" y="181951"/>
                      <a:pt x="646140" y="0"/>
                      <a:pt x="416251" y="0"/>
                    </a:cubicBezTo>
                    <a:close/>
                  </a:path>
                </a:pathLst>
              </a:custGeom>
              <a:solidFill>
                <a:srgbClr val="F2DF74"/>
              </a:solidFill>
              <a:ln w="38100" cap="sq">
                <a:solidFill>
                  <a:srgbClr val="772432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8047" y="38100"/>
                <a:ext cx="676408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400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D1</a:t>
                </a: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0">
            <a:off x="1847226" y="7719666"/>
            <a:ext cx="13350785" cy="1108707"/>
            <a:chOff x="0" y="0"/>
            <a:chExt cx="17801047" cy="1478276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301054"/>
              <a:ext cx="5412938" cy="923386"/>
              <a:chOff x="0" y="0"/>
              <a:chExt cx="1069222" cy="182397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069222" cy="182397"/>
              </a:xfrm>
              <a:custGeom>
                <a:avLst/>
                <a:gdLst/>
                <a:ahLst/>
                <a:cxnLst/>
                <a:rect r="r" b="b" t="t" l="l"/>
                <a:pathLst>
                  <a:path h="182397" w="1069222">
                    <a:moveTo>
                      <a:pt x="91199" y="0"/>
                    </a:moveTo>
                    <a:lnTo>
                      <a:pt x="978024" y="0"/>
                    </a:lnTo>
                    <a:cubicBezTo>
                      <a:pt x="1028391" y="0"/>
                      <a:pt x="1069222" y="40831"/>
                      <a:pt x="1069222" y="91199"/>
                    </a:cubicBezTo>
                    <a:lnTo>
                      <a:pt x="1069222" y="91199"/>
                    </a:lnTo>
                    <a:cubicBezTo>
                      <a:pt x="1069222" y="141566"/>
                      <a:pt x="1028391" y="182397"/>
                      <a:pt x="978024" y="182397"/>
                    </a:cubicBezTo>
                    <a:lnTo>
                      <a:pt x="91199" y="182397"/>
                    </a:lnTo>
                    <a:cubicBezTo>
                      <a:pt x="40831" y="182397"/>
                      <a:pt x="0" y="141566"/>
                      <a:pt x="0" y="91199"/>
                    </a:cubicBezTo>
                    <a:lnTo>
                      <a:pt x="0" y="91199"/>
                    </a:lnTo>
                    <a:cubicBezTo>
                      <a:pt x="0" y="40831"/>
                      <a:pt x="40831" y="0"/>
                      <a:pt x="91199" y="0"/>
                    </a:cubicBezTo>
                    <a:close/>
                  </a:path>
                </a:pathLst>
              </a:custGeom>
              <a:solidFill>
                <a:srgbClr val="772432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47625"/>
                <a:ext cx="1069222" cy="23002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  <a:r>
                  <a:rPr lang="en-US" b="true" sz="2000">
                    <a:solidFill>
                      <a:srgbClr val="F2DF74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Super Division</a:t>
                </a: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6425649" y="62119"/>
              <a:ext cx="11375397" cy="1277981"/>
              <a:chOff x="0" y="0"/>
              <a:chExt cx="2246992" cy="252441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246992" cy="252441"/>
              </a:xfrm>
              <a:custGeom>
                <a:avLst/>
                <a:gdLst/>
                <a:ahLst/>
                <a:cxnLst/>
                <a:rect r="r" b="b" t="t" l="l"/>
                <a:pathLst>
                  <a:path h="252441" w="2246992">
                    <a:moveTo>
                      <a:pt x="46280" y="0"/>
                    </a:moveTo>
                    <a:lnTo>
                      <a:pt x="2200712" y="0"/>
                    </a:lnTo>
                    <a:cubicBezTo>
                      <a:pt x="2226272" y="0"/>
                      <a:pt x="2246992" y="20720"/>
                      <a:pt x="2246992" y="46280"/>
                    </a:cubicBezTo>
                    <a:lnTo>
                      <a:pt x="2246992" y="206161"/>
                    </a:lnTo>
                    <a:cubicBezTo>
                      <a:pt x="2246992" y="218435"/>
                      <a:pt x="2242116" y="230207"/>
                      <a:pt x="2233437" y="238886"/>
                    </a:cubicBezTo>
                    <a:cubicBezTo>
                      <a:pt x="2224758" y="247565"/>
                      <a:pt x="2212986" y="252441"/>
                      <a:pt x="2200712" y="252441"/>
                    </a:cubicBezTo>
                    <a:lnTo>
                      <a:pt x="46280" y="252441"/>
                    </a:lnTo>
                    <a:cubicBezTo>
                      <a:pt x="20720" y="252441"/>
                      <a:pt x="0" y="231721"/>
                      <a:pt x="0" y="206161"/>
                    </a:cubicBezTo>
                    <a:lnTo>
                      <a:pt x="0" y="46280"/>
                    </a:lnTo>
                    <a:cubicBezTo>
                      <a:pt x="0" y="20720"/>
                      <a:pt x="20720" y="0"/>
                      <a:pt x="46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28575"/>
                <a:ext cx="2246992" cy="2810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  <a:r>
                  <a:rPr lang="en-US" sz="1850" b="true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Division achieves President's Distinguished Division status on or </a:t>
                </a:r>
              </a:p>
              <a:p>
                <a:pPr algn="ctr">
                  <a:lnSpc>
                    <a:spcPts val="2590"/>
                  </a:lnSpc>
                </a:pPr>
                <a:r>
                  <a:rPr lang="en-US" b="true" sz="18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before 30-Apr-25.  </a:t>
                </a:r>
                <a:r>
                  <a:rPr lang="en-US" b="true" sz="18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No net loss of membership</a:t>
                </a: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4956451" y="0"/>
              <a:ext cx="1522562" cy="1478276"/>
              <a:chOff x="0" y="0"/>
              <a:chExt cx="822656" cy="798728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22656" cy="798728"/>
              </a:xfrm>
              <a:custGeom>
                <a:avLst/>
                <a:gdLst/>
                <a:ahLst/>
                <a:cxnLst/>
                <a:rect r="r" b="b" t="t" l="l"/>
                <a:pathLst>
                  <a:path h="798728" w="822656">
                    <a:moveTo>
                      <a:pt x="411328" y="0"/>
                    </a:moveTo>
                    <a:cubicBezTo>
                      <a:pt x="184158" y="0"/>
                      <a:pt x="0" y="178801"/>
                      <a:pt x="0" y="399364"/>
                    </a:cubicBezTo>
                    <a:cubicBezTo>
                      <a:pt x="0" y="619927"/>
                      <a:pt x="184158" y="798728"/>
                      <a:pt x="411328" y="798728"/>
                    </a:cubicBezTo>
                    <a:cubicBezTo>
                      <a:pt x="638498" y="798728"/>
                      <a:pt x="822656" y="619927"/>
                      <a:pt x="822656" y="399364"/>
                    </a:cubicBezTo>
                    <a:cubicBezTo>
                      <a:pt x="822656" y="178801"/>
                      <a:pt x="638498" y="0"/>
                      <a:pt x="411328" y="0"/>
                    </a:cubicBezTo>
                    <a:close/>
                  </a:path>
                </a:pathLst>
              </a:custGeom>
              <a:solidFill>
                <a:srgbClr val="F2DF74"/>
              </a:solidFill>
              <a:ln w="38100" cap="sq">
                <a:solidFill>
                  <a:srgbClr val="772432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7124" y="36781"/>
                <a:ext cx="668408" cy="68706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400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D2</a:t>
                </a:r>
              </a:p>
            </p:txBody>
          </p:sp>
        </p:grpSp>
      </p:grpSp>
      <p:grpSp>
        <p:nvGrpSpPr>
          <p:cNvPr name="Group 32" id="32"/>
          <p:cNvGrpSpPr/>
          <p:nvPr/>
        </p:nvGrpSpPr>
        <p:grpSpPr>
          <a:xfrm rot="0">
            <a:off x="1471008" y="3812170"/>
            <a:ext cx="13910338" cy="3023940"/>
            <a:chOff x="0" y="0"/>
            <a:chExt cx="18547117" cy="4031920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1335160"/>
              <a:ext cx="5836349" cy="1011202"/>
              <a:chOff x="0" y="0"/>
              <a:chExt cx="1152859" cy="199744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152859" cy="199744"/>
              </a:xfrm>
              <a:custGeom>
                <a:avLst/>
                <a:gdLst/>
                <a:ahLst/>
                <a:cxnLst/>
                <a:rect r="r" b="b" t="t" l="l"/>
                <a:pathLst>
                  <a:path h="199744" w="1152859">
                    <a:moveTo>
                      <a:pt x="90202" y="0"/>
                    </a:moveTo>
                    <a:lnTo>
                      <a:pt x="1062657" y="0"/>
                    </a:lnTo>
                    <a:cubicBezTo>
                      <a:pt x="1086580" y="0"/>
                      <a:pt x="1109523" y="9503"/>
                      <a:pt x="1126439" y="26420"/>
                    </a:cubicBezTo>
                    <a:cubicBezTo>
                      <a:pt x="1143356" y="43336"/>
                      <a:pt x="1152859" y="66279"/>
                      <a:pt x="1152859" y="90202"/>
                    </a:cubicBezTo>
                    <a:lnTo>
                      <a:pt x="1152859" y="109542"/>
                    </a:lnTo>
                    <a:cubicBezTo>
                      <a:pt x="1152859" y="133465"/>
                      <a:pt x="1143356" y="156408"/>
                      <a:pt x="1126439" y="173324"/>
                    </a:cubicBezTo>
                    <a:cubicBezTo>
                      <a:pt x="1109523" y="190240"/>
                      <a:pt x="1086580" y="199744"/>
                      <a:pt x="1062657" y="199744"/>
                    </a:cubicBezTo>
                    <a:lnTo>
                      <a:pt x="90202" y="199744"/>
                    </a:lnTo>
                    <a:cubicBezTo>
                      <a:pt x="66279" y="199744"/>
                      <a:pt x="43336" y="190240"/>
                      <a:pt x="26420" y="173324"/>
                    </a:cubicBezTo>
                    <a:cubicBezTo>
                      <a:pt x="9503" y="156408"/>
                      <a:pt x="0" y="133465"/>
                      <a:pt x="0" y="109542"/>
                    </a:cubicBezTo>
                    <a:lnTo>
                      <a:pt x="0" y="90202"/>
                    </a:lnTo>
                    <a:cubicBezTo>
                      <a:pt x="0" y="66279"/>
                      <a:pt x="9503" y="43336"/>
                      <a:pt x="26420" y="26420"/>
                    </a:cubicBezTo>
                    <a:cubicBezTo>
                      <a:pt x="43336" y="9503"/>
                      <a:pt x="66279" y="0"/>
                      <a:pt x="90202" y="0"/>
                    </a:cubicBezTo>
                    <a:close/>
                  </a:path>
                </a:pathLst>
              </a:custGeom>
              <a:solidFill>
                <a:srgbClr val="772432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47625"/>
                <a:ext cx="1152859" cy="24736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  <a:r>
                  <a:rPr lang="en-US" b="true" sz="2000">
                    <a:solidFill>
                      <a:srgbClr val="F2DF74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Outstanding Division Director</a:t>
                </a: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6906207" y="0"/>
              <a:ext cx="11640910" cy="4031920"/>
              <a:chOff x="0" y="0"/>
              <a:chExt cx="2299439" cy="796429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2299439" cy="796429"/>
              </a:xfrm>
              <a:custGeom>
                <a:avLst/>
                <a:gdLst/>
                <a:ahLst/>
                <a:cxnLst/>
                <a:rect r="r" b="b" t="t" l="l"/>
                <a:pathLst>
                  <a:path h="796429" w="2299439">
                    <a:moveTo>
                      <a:pt x="45224" y="0"/>
                    </a:moveTo>
                    <a:lnTo>
                      <a:pt x="2254215" y="0"/>
                    </a:lnTo>
                    <a:cubicBezTo>
                      <a:pt x="2279192" y="0"/>
                      <a:pt x="2299439" y="20248"/>
                      <a:pt x="2299439" y="45224"/>
                    </a:cubicBezTo>
                    <a:lnTo>
                      <a:pt x="2299439" y="751204"/>
                    </a:lnTo>
                    <a:cubicBezTo>
                      <a:pt x="2299439" y="763199"/>
                      <a:pt x="2294674" y="774702"/>
                      <a:pt x="2286193" y="783183"/>
                    </a:cubicBezTo>
                    <a:cubicBezTo>
                      <a:pt x="2277712" y="791664"/>
                      <a:pt x="2266209" y="796429"/>
                      <a:pt x="2254215" y="796429"/>
                    </a:cubicBezTo>
                    <a:lnTo>
                      <a:pt x="45224" y="796429"/>
                    </a:lnTo>
                    <a:cubicBezTo>
                      <a:pt x="20248" y="796429"/>
                      <a:pt x="0" y="776181"/>
                      <a:pt x="0" y="751204"/>
                    </a:cubicBezTo>
                    <a:lnTo>
                      <a:pt x="0" y="45224"/>
                    </a:lnTo>
                    <a:cubicBezTo>
                      <a:pt x="0" y="20248"/>
                      <a:pt x="20248" y="0"/>
                      <a:pt x="45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38100"/>
                <a:ext cx="2299439" cy="834529"/>
              </a:xfrm>
              <a:prstGeom prst="rect">
                <a:avLst/>
              </a:prstGeom>
            </p:spPr>
            <p:txBody>
              <a:bodyPr anchor="t" rtlCol="false" tIns="50800" lIns="50800" bIns="50800" rIns="50800"/>
              <a:lstStyle/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Submit Division Success Plan on or before 31-Aug-24.</a:t>
                </a:r>
              </a:p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Achieves President's Distinguished Division status on or before 30-Apr-25.</a:t>
                </a:r>
              </a:p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Minimum net Club Growth +2 on or before 31-Mar-25.</a:t>
                </a:r>
              </a:p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Total Educational Awards to Division base members count ratio is not less than 0.5</a:t>
                </a:r>
              </a:p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Conduct minimum two Division Council Meetings. Attendance &amp; Agenda Proof.</a:t>
                </a:r>
              </a:p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Minimum of 2 in the Division - Speechcraft/Open house/Demo Meeting</a:t>
                </a:r>
              </a:p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Net membership increase by 20% including new Clubs.</a:t>
                </a:r>
              </a:p>
              <a:p>
                <a:pPr algn="l" marL="356240" indent="-178120" lvl="1">
                  <a:lnSpc>
                    <a:spcPts val="2310"/>
                  </a:lnSpc>
                  <a:buFont typeface="Arial"/>
                  <a:buChar char="•"/>
                </a:pPr>
                <a:r>
                  <a:rPr lang="en-US" b="true" sz="16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Conduct min three TLI workshops &amp; before 30-Sep-24 include one training on Quality Club Environment &amp;/or Membership Retention</a:t>
                </a: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5545397" y="1141456"/>
              <a:ext cx="1641660" cy="1398611"/>
              <a:chOff x="0" y="0"/>
              <a:chExt cx="887006" cy="755685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887006" cy="755685"/>
              </a:xfrm>
              <a:custGeom>
                <a:avLst/>
                <a:gdLst/>
                <a:ahLst/>
                <a:cxnLst/>
                <a:rect r="r" b="b" t="t" l="l"/>
                <a:pathLst>
                  <a:path h="755685" w="887006">
                    <a:moveTo>
                      <a:pt x="443503" y="0"/>
                    </a:moveTo>
                    <a:cubicBezTo>
                      <a:pt x="198563" y="0"/>
                      <a:pt x="0" y="169166"/>
                      <a:pt x="0" y="377842"/>
                    </a:cubicBezTo>
                    <a:cubicBezTo>
                      <a:pt x="0" y="586519"/>
                      <a:pt x="198563" y="755685"/>
                      <a:pt x="443503" y="755685"/>
                    </a:cubicBezTo>
                    <a:cubicBezTo>
                      <a:pt x="688443" y="755685"/>
                      <a:pt x="887006" y="586519"/>
                      <a:pt x="887006" y="377842"/>
                    </a:cubicBezTo>
                    <a:cubicBezTo>
                      <a:pt x="887006" y="169166"/>
                      <a:pt x="688443" y="0"/>
                      <a:pt x="443503" y="0"/>
                    </a:cubicBezTo>
                    <a:close/>
                  </a:path>
                </a:pathLst>
              </a:custGeom>
              <a:solidFill>
                <a:srgbClr val="F2DF74"/>
              </a:solidFill>
              <a:ln w="38100" cap="sq">
                <a:solidFill>
                  <a:srgbClr val="772432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83157" y="32745"/>
                <a:ext cx="720693" cy="6520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400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D3</a:t>
                </a:r>
              </a:p>
            </p:txBody>
          </p:sp>
        </p:grpSp>
      </p:grpSp>
      <p:sp>
        <p:nvSpPr>
          <p:cNvPr name="Freeform 42" id="42"/>
          <p:cNvSpPr/>
          <p:nvPr/>
        </p:nvSpPr>
        <p:spPr>
          <a:xfrm flipH="false" flipV="false" rot="0">
            <a:off x="-197260" y="2416866"/>
            <a:ext cx="2451921" cy="2421836"/>
          </a:xfrm>
          <a:custGeom>
            <a:avLst/>
            <a:gdLst/>
            <a:ahLst/>
            <a:cxnLst/>
            <a:rect r="r" b="b" t="t" l="l"/>
            <a:pathLst>
              <a:path h="2421836" w="2451921">
                <a:moveTo>
                  <a:pt x="0" y="0"/>
                </a:moveTo>
                <a:lnTo>
                  <a:pt x="2451920" y="0"/>
                </a:lnTo>
                <a:lnTo>
                  <a:pt x="2451920" y="2421836"/>
                </a:lnTo>
                <a:lnTo>
                  <a:pt x="0" y="2421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4430510" y="981075"/>
            <a:ext cx="732446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Application    Cut-Off date : 30th April 2025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48" id="48"/>
          <p:cNvSpPr/>
          <p:nvPr/>
        </p:nvSpPr>
        <p:spPr>
          <a:xfrm flipH="false" flipV="false" rot="0">
            <a:off x="395163" y="287848"/>
            <a:ext cx="1309956" cy="1404928"/>
          </a:xfrm>
          <a:custGeom>
            <a:avLst/>
            <a:gdLst/>
            <a:ahLst/>
            <a:cxnLst/>
            <a:rect r="r" b="b" t="t" l="l"/>
            <a:pathLst>
              <a:path h="1404928" w="1309956">
                <a:moveTo>
                  <a:pt x="0" y="0"/>
                </a:moveTo>
                <a:lnTo>
                  <a:pt x="1309956" y="0"/>
                </a:lnTo>
                <a:lnTo>
                  <a:pt x="1309956" y="1404928"/>
                </a:lnTo>
                <a:lnTo>
                  <a:pt x="0" y="1404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4430510" y="7034683"/>
            <a:ext cx="732446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Dashboard    Cut-Off date : 30th April 2025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4763410" y="995879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8" id="8"/>
          <p:cNvGrpSpPr/>
          <p:nvPr/>
        </p:nvGrpSpPr>
        <p:grpSpPr>
          <a:xfrm rot="0">
            <a:off x="5390177" y="2317384"/>
            <a:ext cx="4415806" cy="5652231"/>
            <a:chOff x="0" y="0"/>
            <a:chExt cx="6350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" cy="812800"/>
            </a:xfrm>
            <a:custGeom>
              <a:avLst/>
              <a:gdLst/>
              <a:ahLst/>
              <a:cxnLst/>
              <a:rect r="r" b="b" t="t" l="l"/>
              <a:pathLst>
                <a:path h="812800" w="635000">
                  <a:moveTo>
                    <a:pt x="635000" y="0"/>
                  </a:moveTo>
                  <a:lnTo>
                    <a:pt x="635000" y="698500"/>
                  </a:lnTo>
                  <a:lnTo>
                    <a:pt x="317500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blipFill>
              <a:blip r:embed="rId4">
                <a:alphaModFix amt="12000"/>
              </a:blip>
              <a:stretch>
                <a:fillRect l="-34620" t="0" r="-3462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911289" y="1692776"/>
            <a:ext cx="13868945" cy="6894562"/>
          </a:xfrm>
          <a:custGeom>
            <a:avLst/>
            <a:gdLst/>
            <a:ahLst/>
            <a:cxnLst/>
            <a:rect r="r" b="b" t="t" l="l"/>
            <a:pathLst>
              <a:path h="6894562" w="13868945">
                <a:moveTo>
                  <a:pt x="0" y="0"/>
                </a:moveTo>
                <a:lnTo>
                  <a:pt x="13868944" y="0"/>
                </a:lnTo>
                <a:lnTo>
                  <a:pt x="13868944" y="6894561"/>
                </a:lnTo>
                <a:lnTo>
                  <a:pt x="0" y="6894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647" r="0" b="-12503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917215" y="42863"/>
            <a:ext cx="4184630" cy="95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Annexure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95163" y="287848"/>
            <a:ext cx="1309956" cy="1404928"/>
          </a:xfrm>
          <a:custGeom>
            <a:avLst/>
            <a:gdLst/>
            <a:ahLst/>
            <a:cxnLst/>
            <a:rect r="r" b="b" t="t" l="l"/>
            <a:pathLst>
              <a:path h="1404928" w="1309956">
                <a:moveTo>
                  <a:pt x="0" y="0"/>
                </a:moveTo>
                <a:lnTo>
                  <a:pt x="1309956" y="0"/>
                </a:lnTo>
                <a:lnTo>
                  <a:pt x="1309956" y="1404928"/>
                </a:lnTo>
                <a:lnTo>
                  <a:pt x="0" y="1404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469386" y="-1416173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3" y="0"/>
                </a:lnTo>
                <a:lnTo>
                  <a:pt x="2344783" y="2344784"/>
                </a:lnTo>
                <a:lnTo>
                  <a:pt x="0" y="2344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03152" y="799362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1592371" y="1929703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8" id="8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>
            <a:off x="9269859" y="1891603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12" id="12"/>
          <p:cNvSpPr/>
          <p:nvPr/>
        </p:nvSpPr>
        <p:spPr>
          <a:xfrm>
            <a:off x="8728089" y="2161869"/>
            <a:ext cx="0" cy="649224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9144000" y="2161869"/>
          <a:ext cx="6836920" cy="3934206"/>
        </p:xfrm>
        <a:graphic>
          <a:graphicData uri="http://schemas.openxmlformats.org/drawingml/2006/table">
            <a:tbl>
              <a:tblPr/>
              <a:tblGrid>
                <a:gridCol w="1825271"/>
                <a:gridCol w="5011649"/>
              </a:tblGrid>
              <a:tr h="7868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772432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Member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26"/>
                        </a:lnSpc>
                        <a:defRPr/>
                      </a:pPr>
                      <a:r>
                        <a:rPr lang="en-US" sz="1447" b="true">
                          <a:solidFill>
                            <a:srgbClr val="772432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https://forms.gle/DL2UJmD4WdU7ao5B8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7868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772432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Club Officer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26"/>
                        </a:lnSpc>
                        <a:defRPr/>
                      </a:pPr>
                      <a:r>
                        <a:rPr lang="en-US" b="true" sz="1447" u="sng">
                          <a:solidFill>
                            <a:srgbClr val="772432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https://forms.gle/8gLMSc2cZnTyBcfZ8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7868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772432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Club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26"/>
                        </a:lnSpc>
                        <a:defRPr/>
                      </a:pPr>
                      <a:r>
                        <a:rPr lang="en-US" b="true" sz="1447" u="sng">
                          <a:solidFill>
                            <a:srgbClr val="772432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https://forms.gle/FD8q3v7Da3HL7BXC8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7868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772432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Area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26"/>
                        </a:lnSpc>
                        <a:defRPr/>
                      </a:pPr>
                      <a:r>
                        <a:rPr lang="en-US" b="true" sz="1447" u="sng">
                          <a:solidFill>
                            <a:srgbClr val="772432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https://forms.gle/W5Mj8f2BWjcZyD6r5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7868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772432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Division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26"/>
                        </a:lnSpc>
                        <a:defRPr/>
                      </a:pPr>
                      <a:r>
                        <a:rPr lang="en-US" b="true" sz="1447" u="sng">
                          <a:solidFill>
                            <a:srgbClr val="772432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https://forms.gle/ejt5UD7VgJ3kJunQ7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name="TextBox 14" id="14"/>
          <p:cNvSpPr txBox="true"/>
          <p:nvPr/>
        </p:nvSpPr>
        <p:spPr>
          <a:xfrm rot="0">
            <a:off x="2078902" y="1028152"/>
            <a:ext cx="5519178" cy="778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Additional Notes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49346" y="2535803"/>
            <a:ext cx="6978289" cy="545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36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Program Quality Awards Period :</a:t>
            </a:r>
          </a:p>
          <a:p>
            <a:pPr algn="l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      01-Jul-2024 to 30-Jun-2025.</a:t>
            </a:r>
          </a:p>
          <a:p>
            <a:pPr algn="l" marL="431801" indent="-215900" lvl="1">
              <a:lnSpc>
                <a:spcPts val="36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All educational awards claims done in Club Central on or before 30-Apr-25.</a:t>
            </a:r>
          </a:p>
          <a:p>
            <a:pPr algn="l" marL="431801" indent="-215900" lvl="1">
              <a:lnSpc>
                <a:spcPts val="36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Awards will be compiled as per respective cut-off date and will be verified according to the criteria.</a:t>
            </a:r>
          </a:p>
          <a:p>
            <a:pPr algn="l" marL="431801" indent="-215900" lvl="1">
              <a:lnSpc>
                <a:spcPts val="36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Data shall be verified from TI dashboard with respect to cut-off date or later.</a:t>
            </a:r>
          </a:p>
          <a:p>
            <a:pPr algn="l" marL="431801" indent="-215900" lvl="1">
              <a:lnSpc>
                <a:spcPts val="36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In case of Awards that need an Application, a google link / form will be shared. </a:t>
            </a:r>
          </a:p>
          <a:p>
            <a:pPr algn="l" marL="431801" indent="-215900" lvl="1">
              <a:lnSpc>
                <a:spcPts val="36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Awards with deadlines prior to DTAC 2025 will be given in the event &amp; other awards will be given later.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28089" y="942975"/>
            <a:ext cx="7586120" cy="778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Awards application links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69859" y="6410400"/>
            <a:ext cx="6913868" cy="216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2199">
                <a:solidFill>
                  <a:srgbClr val="F2DF74"/>
                </a:solidFill>
                <a:latin typeface="Open Sauce"/>
                <a:ea typeface="Open Sauce"/>
                <a:cs typeface="Open Sauce"/>
                <a:sym typeface="Open Sauce"/>
              </a:rPr>
              <a:t>Awards Chair      </a:t>
            </a:r>
            <a:r>
              <a:rPr lang="en-US" sz="21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   :  Lornalyn Tallod, DTM </a:t>
            </a:r>
          </a:p>
          <a:p>
            <a:pPr algn="l">
              <a:lnSpc>
                <a:spcPts val="3959"/>
              </a:lnSpc>
            </a:pPr>
            <a:r>
              <a:rPr lang="en-US" sz="2199">
                <a:solidFill>
                  <a:srgbClr val="F2DF74"/>
                </a:solidFill>
                <a:latin typeface="Open Sauce"/>
                <a:ea typeface="Open Sauce"/>
                <a:cs typeface="Open Sauce"/>
                <a:sym typeface="Open Sauce"/>
              </a:rPr>
              <a:t>Aw</a:t>
            </a:r>
            <a:r>
              <a:rPr lang="en-US" sz="2199">
                <a:solidFill>
                  <a:srgbClr val="F2DF74"/>
                </a:solidFill>
                <a:latin typeface="Open Sauce"/>
                <a:ea typeface="Open Sauce"/>
                <a:cs typeface="Open Sauce"/>
                <a:sym typeface="Open Sauce"/>
              </a:rPr>
              <a:t>ards Co-Chair </a:t>
            </a:r>
            <a:r>
              <a:rPr lang="en-US" sz="21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  :  Ajaya Rogiye, DTM</a:t>
            </a:r>
          </a:p>
          <a:p>
            <a:pPr algn="l">
              <a:lnSpc>
                <a:spcPts val="1847"/>
              </a:lnSpc>
            </a:pPr>
          </a:p>
          <a:p>
            <a:pPr algn="l">
              <a:lnSpc>
                <a:spcPts val="3959"/>
              </a:lnSpc>
            </a:pPr>
            <a:r>
              <a:rPr lang="en-US" sz="2199">
                <a:solidFill>
                  <a:srgbClr val="F2DF74"/>
                </a:solidFill>
                <a:latin typeface="Open Sauce"/>
                <a:ea typeface="Open Sauce"/>
                <a:cs typeface="Open Sauce"/>
                <a:sym typeface="Open Sauce"/>
              </a:rPr>
              <a:t>Contact Us :</a:t>
            </a:r>
            <a:r>
              <a:rPr lang="en-US" sz="21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3396 2047 / 7732 0575</a:t>
            </a:r>
          </a:p>
          <a:p>
            <a:pPr algn="l">
              <a:lnSpc>
                <a:spcPts val="3959"/>
              </a:lnSpc>
            </a:pPr>
            <a:r>
              <a:rPr lang="en-US" sz="2199">
                <a:solidFill>
                  <a:srgbClr val="F2DF74"/>
                </a:solidFill>
                <a:latin typeface="Open Sauce"/>
                <a:ea typeface="Open Sauce"/>
                <a:cs typeface="Open Sauce"/>
                <a:sym typeface="Open Sauce"/>
              </a:rPr>
              <a:t>Email :pqdd116@gmail.com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395163" y="287848"/>
            <a:ext cx="1309956" cy="1404928"/>
          </a:xfrm>
          <a:custGeom>
            <a:avLst/>
            <a:gdLst/>
            <a:ahLst/>
            <a:cxnLst/>
            <a:rect r="r" b="b" t="t" l="l"/>
            <a:pathLst>
              <a:path h="1404928" w="1309956">
                <a:moveTo>
                  <a:pt x="0" y="0"/>
                </a:moveTo>
                <a:lnTo>
                  <a:pt x="1309956" y="0"/>
                </a:lnTo>
                <a:lnTo>
                  <a:pt x="1309956" y="1404928"/>
                </a:lnTo>
                <a:lnTo>
                  <a:pt x="0" y="1404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5899796" y="9037"/>
            <a:ext cx="6488408" cy="9179003"/>
          </a:xfrm>
          <a:custGeom>
            <a:avLst/>
            <a:gdLst/>
            <a:ahLst/>
            <a:cxnLst/>
            <a:rect r="r" b="b" t="t" l="l"/>
            <a:pathLst>
              <a:path h="9179003" w="6488408">
                <a:moveTo>
                  <a:pt x="0" y="0"/>
                </a:moveTo>
                <a:lnTo>
                  <a:pt x="6488408" y="0"/>
                </a:lnTo>
                <a:lnTo>
                  <a:pt x="6488408" y="9179004"/>
                </a:lnTo>
                <a:lnTo>
                  <a:pt x="0" y="9179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5400000">
            <a:off x="1407438" y="4171502"/>
            <a:ext cx="7475950" cy="85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Program Quality Team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95163" y="287848"/>
            <a:ext cx="1886534" cy="2023308"/>
          </a:xfrm>
          <a:custGeom>
            <a:avLst/>
            <a:gdLst/>
            <a:ahLst/>
            <a:cxnLst/>
            <a:rect r="r" b="b" t="t" l="l"/>
            <a:pathLst>
              <a:path h="2023308" w="1886534">
                <a:moveTo>
                  <a:pt x="0" y="0"/>
                </a:moveTo>
                <a:lnTo>
                  <a:pt x="1886534" y="0"/>
                </a:lnTo>
                <a:lnTo>
                  <a:pt x="1886534" y="2023307"/>
                </a:lnTo>
                <a:lnTo>
                  <a:pt x="0" y="2023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6340437" y="7796711"/>
            <a:ext cx="5607126" cy="1099360"/>
          </a:xfrm>
          <a:custGeom>
            <a:avLst/>
            <a:gdLst/>
            <a:ahLst/>
            <a:cxnLst/>
            <a:rect r="r" b="b" t="t" l="l"/>
            <a:pathLst>
              <a:path h="1099360" w="5607126">
                <a:moveTo>
                  <a:pt x="0" y="0"/>
                </a:moveTo>
                <a:lnTo>
                  <a:pt x="5607126" y="0"/>
                </a:lnTo>
                <a:lnTo>
                  <a:pt x="5607126" y="1099360"/>
                </a:lnTo>
                <a:lnTo>
                  <a:pt x="0" y="1099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2646" r="0" b="-62664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395163" y="287848"/>
            <a:ext cx="1886534" cy="2023308"/>
          </a:xfrm>
          <a:custGeom>
            <a:avLst/>
            <a:gdLst/>
            <a:ahLst/>
            <a:cxnLst/>
            <a:rect r="r" b="b" t="t" l="l"/>
            <a:pathLst>
              <a:path h="2023308" w="1886534">
                <a:moveTo>
                  <a:pt x="0" y="0"/>
                </a:moveTo>
                <a:lnTo>
                  <a:pt x="1886534" y="0"/>
                </a:lnTo>
                <a:lnTo>
                  <a:pt x="1886534" y="2023307"/>
                </a:lnTo>
                <a:lnTo>
                  <a:pt x="0" y="2023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344304" y="1519277"/>
            <a:ext cx="3599392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true">
                <a:solidFill>
                  <a:srgbClr val="F2DF7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District Mission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111765" y="2240002"/>
            <a:ext cx="1206447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build new clubs and support all clubs in achieving excellence.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7581952" y="3175957"/>
            <a:ext cx="3105798" cy="3943543"/>
            <a:chOff x="0" y="0"/>
            <a:chExt cx="640133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40133" cy="812800"/>
            </a:xfrm>
            <a:custGeom>
              <a:avLst/>
              <a:gdLst/>
              <a:ahLst/>
              <a:cxnLst/>
              <a:rect r="r" b="b" t="t" l="l"/>
              <a:pathLst>
                <a:path h="812800" w="640133">
                  <a:moveTo>
                    <a:pt x="640133" y="0"/>
                  </a:moveTo>
                  <a:lnTo>
                    <a:pt x="640133" y="698500"/>
                  </a:lnTo>
                  <a:lnTo>
                    <a:pt x="320067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40133" y="0"/>
                  </a:lnTo>
                  <a:close/>
                </a:path>
              </a:pathLst>
            </a:custGeom>
            <a:solidFill>
              <a:srgbClr val="F1F1F1"/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7652269" y="3250023"/>
            <a:ext cx="2965165" cy="3795411"/>
            <a:chOff x="0" y="0"/>
            <a:chExt cx="6350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" cy="812800"/>
            </a:xfrm>
            <a:custGeom>
              <a:avLst/>
              <a:gdLst/>
              <a:ahLst/>
              <a:cxnLst/>
              <a:rect r="r" b="b" t="t" l="l"/>
              <a:pathLst>
                <a:path h="812800" w="635000">
                  <a:moveTo>
                    <a:pt x="635000" y="0"/>
                  </a:moveTo>
                  <a:lnTo>
                    <a:pt x="635000" y="698500"/>
                  </a:lnTo>
                  <a:lnTo>
                    <a:pt x="317500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blipFill>
              <a:blip r:embed="rId6"/>
              <a:stretch>
                <a:fillRect l="-38693" t="0" r="-30547" b="0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395163" y="287848"/>
            <a:ext cx="1886534" cy="2023308"/>
          </a:xfrm>
          <a:custGeom>
            <a:avLst/>
            <a:gdLst/>
            <a:ahLst/>
            <a:cxnLst/>
            <a:rect r="r" b="b" t="t" l="l"/>
            <a:pathLst>
              <a:path h="2023308" w="1886534">
                <a:moveTo>
                  <a:pt x="0" y="0"/>
                </a:moveTo>
                <a:lnTo>
                  <a:pt x="1886534" y="0"/>
                </a:lnTo>
                <a:lnTo>
                  <a:pt x="1886534" y="2023307"/>
                </a:lnTo>
                <a:lnTo>
                  <a:pt x="0" y="202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11" id="11"/>
          <p:cNvSpPr/>
          <p:nvPr/>
        </p:nvSpPr>
        <p:spPr>
          <a:xfrm>
            <a:off x="4326128" y="1830662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12" id="12"/>
          <p:cNvGrpSpPr/>
          <p:nvPr/>
        </p:nvGrpSpPr>
        <p:grpSpPr>
          <a:xfrm rot="0">
            <a:off x="10818368" y="1989920"/>
            <a:ext cx="5246370" cy="524637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345" r="0" b="-13685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662356" y="544513"/>
            <a:ext cx="5871448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Message from PQD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722470" y="7281248"/>
            <a:ext cx="5516403" cy="1623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Alar Mel Mangai, DTM</a:t>
            </a:r>
          </a:p>
          <a:p>
            <a:pPr algn="ctr">
              <a:lnSpc>
                <a:spcPts val="3920"/>
              </a:lnSpc>
            </a:pPr>
            <a:r>
              <a:rPr lang="en-US" sz="2800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Program Quality Director </a:t>
            </a:r>
          </a:p>
          <a:p>
            <a:pPr algn="ctr">
              <a:lnSpc>
                <a:spcPts val="3920"/>
              </a:lnSpc>
            </a:pPr>
            <a:r>
              <a:rPr lang="en-US" sz="2800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2024-2025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660886" y="2766646"/>
            <a:ext cx="8035900" cy="4667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b="true" sz="260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The purpose of Program Quality Awards is to encourage/motivate every Member, Club, Area and Division for their efforts in upholding the core values of Toastmasters International and aligning with the Club and District Mission.</a:t>
            </a:r>
          </a:p>
          <a:p>
            <a:pPr algn="ctr">
              <a:lnSpc>
                <a:spcPts val="4160"/>
              </a:lnSpc>
            </a:pPr>
          </a:p>
          <a:p>
            <a:pPr algn="ctr">
              <a:lnSpc>
                <a:spcPts val="4160"/>
              </a:lnSpc>
            </a:pPr>
            <a:r>
              <a:rPr lang="en-US" b="true" sz="260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 wish all our members and clubs achieve maximum number of awards and </a:t>
            </a:r>
          </a:p>
          <a:p>
            <a:pPr algn="ctr">
              <a:lnSpc>
                <a:spcPts val="4160"/>
              </a:lnSpc>
            </a:pPr>
            <a:r>
              <a:rPr lang="en-US" b="true" sz="260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Achieve Excellence...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12276" y="3258712"/>
            <a:ext cx="2259827" cy="2259827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88900" y="41275"/>
              <a:ext cx="635000" cy="682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  <a:r>
                <a:rPr lang="en-US" b="true" sz="2699">
                  <a:solidFill>
                    <a:srgbClr val="7724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MEMBER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816695" y="3258712"/>
            <a:ext cx="2259827" cy="2259827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88900" y="41275"/>
              <a:ext cx="635000" cy="682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7724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CLUB OFFICER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884173" y="3258712"/>
            <a:ext cx="2259827" cy="2259827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88900" y="41275"/>
              <a:ext cx="635000" cy="682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b="true" sz="2799">
                  <a:solidFill>
                    <a:srgbClr val="7724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CLUB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087686" y="3149459"/>
            <a:ext cx="2259827" cy="2259827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88900" y="41275"/>
              <a:ext cx="635000" cy="682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b="true" sz="2799">
                  <a:solidFill>
                    <a:srgbClr val="7724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AREA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3228260" y="3149459"/>
            <a:ext cx="2259827" cy="2259827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88900" y="41275"/>
              <a:ext cx="635000" cy="682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</a:pPr>
              <a:r>
                <a:rPr lang="en-US" b="true" sz="2700">
                  <a:solidFill>
                    <a:srgbClr val="77243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DIVISION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741597" y="4324316"/>
            <a:ext cx="2341672" cy="2169940"/>
          </a:xfrm>
          <a:custGeom>
            <a:avLst/>
            <a:gdLst/>
            <a:ahLst/>
            <a:cxnLst/>
            <a:rect r="r" b="b" t="t" l="l"/>
            <a:pathLst>
              <a:path h="2169940" w="2341672">
                <a:moveTo>
                  <a:pt x="0" y="0"/>
                </a:moveTo>
                <a:lnTo>
                  <a:pt x="2341673" y="0"/>
                </a:lnTo>
                <a:lnTo>
                  <a:pt x="2341673" y="2169941"/>
                </a:lnTo>
                <a:lnTo>
                  <a:pt x="0" y="21699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81" r="0" b="-1681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190023" y="4388626"/>
            <a:ext cx="1784161" cy="1963774"/>
          </a:xfrm>
          <a:custGeom>
            <a:avLst/>
            <a:gdLst/>
            <a:ahLst/>
            <a:cxnLst/>
            <a:rect r="r" b="b" t="t" l="l"/>
            <a:pathLst>
              <a:path h="1963774" w="1784161">
                <a:moveTo>
                  <a:pt x="0" y="0"/>
                </a:moveTo>
                <a:lnTo>
                  <a:pt x="1784161" y="0"/>
                </a:lnTo>
                <a:lnTo>
                  <a:pt x="1784161" y="1963774"/>
                </a:lnTo>
                <a:lnTo>
                  <a:pt x="0" y="19637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087686" y="3904116"/>
            <a:ext cx="2286414" cy="2448284"/>
          </a:xfrm>
          <a:custGeom>
            <a:avLst/>
            <a:gdLst/>
            <a:ahLst/>
            <a:cxnLst/>
            <a:rect r="r" b="b" t="t" l="l"/>
            <a:pathLst>
              <a:path h="2448284" w="2286414">
                <a:moveTo>
                  <a:pt x="0" y="0"/>
                </a:moveTo>
                <a:lnTo>
                  <a:pt x="2286413" y="0"/>
                </a:lnTo>
                <a:lnTo>
                  <a:pt x="2286413" y="2448284"/>
                </a:lnTo>
                <a:lnTo>
                  <a:pt x="0" y="24482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036166" y="3904116"/>
            <a:ext cx="2451921" cy="2421836"/>
          </a:xfrm>
          <a:custGeom>
            <a:avLst/>
            <a:gdLst/>
            <a:ahLst/>
            <a:cxnLst/>
            <a:rect r="r" b="b" t="t" l="l"/>
            <a:pathLst>
              <a:path h="2421836" w="2451921">
                <a:moveTo>
                  <a:pt x="0" y="0"/>
                </a:moveTo>
                <a:lnTo>
                  <a:pt x="2451921" y="0"/>
                </a:lnTo>
                <a:lnTo>
                  <a:pt x="2451921" y="2421836"/>
                </a:lnTo>
                <a:lnTo>
                  <a:pt x="0" y="24218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4106119" y="416677"/>
            <a:ext cx="6983922" cy="95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PQ Award Categories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4438456" y="4905973"/>
            <a:ext cx="1016304" cy="1225134"/>
            <a:chOff x="0" y="0"/>
            <a:chExt cx="1355072" cy="1633511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1183988"/>
              <a:ext cx="1355072" cy="449523"/>
              <a:chOff x="0" y="0"/>
              <a:chExt cx="267669" cy="88795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67669" cy="88795"/>
              </a:xfrm>
              <a:custGeom>
                <a:avLst/>
                <a:gdLst/>
                <a:ahLst/>
                <a:cxnLst/>
                <a:rect r="r" b="b" t="t" l="l"/>
                <a:pathLst>
                  <a:path h="88795" w="267669">
                    <a:moveTo>
                      <a:pt x="0" y="0"/>
                    </a:moveTo>
                    <a:lnTo>
                      <a:pt x="267669" y="0"/>
                    </a:lnTo>
                    <a:lnTo>
                      <a:pt x="267669" y="88795"/>
                    </a:lnTo>
                    <a:lnTo>
                      <a:pt x="0" y="88795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267669" cy="1173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55072" cy="1633511"/>
            </a:xfrm>
            <a:custGeom>
              <a:avLst/>
              <a:gdLst/>
              <a:ahLst/>
              <a:cxnLst/>
              <a:rect r="r" b="b" t="t" l="l"/>
              <a:pathLst>
                <a:path h="1633511" w="1355072">
                  <a:moveTo>
                    <a:pt x="0" y="0"/>
                  </a:moveTo>
                  <a:lnTo>
                    <a:pt x="1355072" y="0"/>
                  </a:lnTo>
                  <a:lnTo>
                    <a:pt x="1355072" y="1633511"/>
                  </a:lnTo>
                  <a:lnTo>
                    <a:pt x="0" y="1633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395163" y="287848"/>
            <a:ext cx="1886534" cy="2023308"/>
          </a:xfrm>
          <a:custGeom>
            <a:avLst/>
            <a:gdLst/>
            <a:ahLst/>
            <a:cxnLst/>
            <a:rect r="r" b="b" t="t" l="l"/>
            <a:pathLst>
              <a:path h="2023308" w="1886534">
                <a:moveTo>
                  <a:pt x="0" y="0"/>
                </a:moveTo>
                <a:lnTo>
                  <a:pt x="1886534" y="0"/>
                </a:lnTo>
                <a:lnTo>
                  <a:pt x="1886534" y="2023307"/>
                </a:lnTo>
                <a:lnTo>
                  <a:pt x="0" y="20233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AutoShape 40" id="40"/>
          <p:cNvSpPr/>
          <p:nvPr/>
        </p:nvSpPr>
        <p:spPr>
          <a:xfrm>
            <a:off x="4351960" y="1747535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198902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71753" y="778156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60886" y="2034613"/>
            <a:ext cx="4096384" cy="658479"/>
            <a:chOff x="0" y="0"/>
            <a:chExt cx="1078883" cy="17342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78883" cy="173426"/>
            </a:xfrm>
            <a:custGeom>
              <a:avLst/>
              <a:gdLst/>
              <a:ahLst/>
              <a:cxnLst/>
              <a:rect r="r" b="b" t="t" l="l"/>
              <a:pathLst>
                <a:path h="173426" w="1078883">
                  <a:moveTo>
                    <a:pt x="86713" y="0"/>
                  </a:moveTo>
                  <a:lnTo>
                    <a:pt x="992170" y="0"/>
                  </a:lnTo>
                  <a:cubicBezTo>
                    <a:pt x="1040060" y="0"/>
                    <a:pt x="1078883" y="38823"/>
                    <a:pt x="1078883" y="86713"/>
                  </a:cubicBezTo>
                  <a:lnTo>
                    <a:pt x="1078883" y="86713"/>
                  </a:lnTo>
                  <a:cubicBezTo>
                    <a:pt x="1078883" y="134604"/>
                    <a:pt x="1040060" y="173426"/>
                    <a:pt x="992170" y="173426"/>
                  </a:cubicBezTo>
                  <a:lnTo>
                    <a:pt x="86713" y="173426"/>
                  </a:lnTo>
                  <a:cubicBezTo>
                    <a:pt x="38823" y="173426"/>
                    <a:pt x="0" y="134604"/>
                    <a:pt x="0" y="86713"/>
                  </a:cubicBezTo>
                  <a:lnTo>
                    <a:pt x="0" y="86713"/>
                  </a:lnTo>
                  <a:cubicBezTo>
                    <a:pt x="0" y="38823"/>
                    <a:pt x="38823" y="0"/>
                    <a:pt x="86713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078883" cy="221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Pathways Achiever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523667" y="1864226"/>
            <a:ext cx="8608634" cy="911345"/>
            <a:chOff x="0" y="0"/>
            <a:chExt cx="2267295" cy="2400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67295" cy="240025"/>
            </a:xfrm>
            <a:custGeom>
              <a:avLst/>
              <a:gdLst/>
              <a:ahLst/>
              <a:cxnLst/>
              <a:rect r="r" b="b" t="t" l="l"/>
              <a:pathLst>
                <a:path h="240025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94160"/>
                  </a:lnTo>
                  <a:cubicBezTo>
                    <a:pt x="2267295" y="219491"/>
                    <a:pt x="2246760" y="240025"/>
                    <a:pt x="2221429" y="240025"/>
                  </a:cubicBezTo>
                  <a:lnTo>
                    <a:pt x="45865" y="240025"/>
                  </a:lnTo>
                  <a:cubicBezTo>
                    <a:pt x="33701" y="240025"/>
                    <a:pt x="22035" y="235193"/>
                    <a:pt x="13434" y="226591"/>
                  </a:cubicBezTo>
                  <a:cubicBezTo>
                    <a:pt x="4832" y="217990"/>
                    <a:pt x="0" y="206324"/>
                    <a:pt x="0" y="194160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267295" cy="268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any 4 educational awards across paths(at least one L5).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57613" y="1867096"/>
            <a:ext cx="1126306" cy="1035165"/>
            <a:chOff x="0" y="0"/>
            <a:chExt cx="713888" cy="65611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13888" cy="656119"/>
            </a:xfrm>
            <a:custGeom>
              <a:avLst/>
              <a:gdLst/>
              <a:ahLst/>
              <a:cxnLst/>
              <a:rect r="r" b="b" t="t" l="l"/>
              <a:pathLst>
                <a:path h="656119" w="713888">
                  <a:moveTo>
                    <a:pt x="356944" y="0"/>
                  </a:moveTo>
                  <a:cubicBezTo>
                    <a:pt x="159809" y="0"/>
                    <a:pt x="0" y="146877"/>
                    <a:pt x="0" y="328060"/>
                  </a:cubicBezTo>
                  <a:cubicBezTo>
                    <a:pt x="0" y="509242"/>
                    <a:pt x="159809" y="656119"/>
                    <a:pt x="356944" y="656119"/>
                  </a:cubicBezTo>
                  <a:cubicBezTo>
                    <a:pt x="554078" y="656119"/>
                    <a:pt x="713888" y="509242"/>
                    <a:pt x="713888" y="328060"/>
                  </a:cubicBezTo>
                  <a:cubicBezTo>
                    <a:pt x="713888" y="146877"/>
                    <a:pt x="554078" y="0"/>
                    <a:pt x="356944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66927" y="23411"/>
              <a:ext cx="580034" cy="571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M1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5030658" y="-7427"/>
            <a:ext cx="5134844" cy="920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Member Awards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641400" y="3217777"/>
            <a:ext cx="4096384" cy="667214"/>
            <a:chOff x="0" y="0"/>
            <a:chExt cx="1078883" cy="17572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78883" cy="175727"/>
            </a:xfrm>
            <a:custGeom>
              <a:avLst/>
              <a:gdLst/>
              <a:ahLst/>
              <a:cxnLst/>
              <a:rect r="r" b="b" t="t" l="l"/>
              <a:pathLst>
                <a:path h="175727" w="1078883">
                  <a:moveTo>
                    <a:pt x="87864" y="0"/>
                  </a:moveTo>
                  <a:lnTo>
                    <a:pt x="991020" y="0"/>
                  </a:lnTo>
                  <a:cubicBezTo>
                    <a:pt x="1039545" y="0"/>
                    <a:pt x="1078883" y="39338"/>
                    <a:pt x="1078883" y="87864"/>
                  </a:cubicBezTo>
                  <a:lnTo>
                    <a:pt x="1078883" y="87864"/>
                  </a:lnTo>
                  <a:cubicBezTo>
                    <a:pt x="1078883" y="136389"/>
                    <a:pt x="1039545" y="175727"/>
                    <a:pt x="991020" y="175727"/>
                  </a:cubicBezTo>
                  <a:lnTo>
                    <a:pt x="87864" y="175727"/>
                  </a:lnTo>
                  <a:cubicBezTo>
                    <a:pt x="39338" y="175727"/>
                    <a:pt x="0" y="136389"/>
                    <a:pt x="0" y="87864"/>
                  </a:cubicBezTo>
                  <a:lnTo>
                    <a:pt x="0" y="87864"/>
                  </a:lnTo>
                  <a:cubicBezTo>
                    <a:pt x="0" y="39338"/>
                    <a:pt x="39338" y="0"/>
                    <a:pt x="87864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1078883" cy="2233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Pathways Super Achiever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504181" y="3045129"/>
            <a:ext cx="8608634" cy="923436"/>
            <a:chOff x="0" y="0"/>
            <a:chExt cx="2267295" cy="24320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267295" cy="243209"/>
            </a:xfrm>
            <a:custGeom>
              <a:avLst/>
              <a:gdLst/>
              <a:ahLst/>
              <a:cxnLst/>
              <a:rect r="r" b="b" t="t" l="l"/>
              <a:pathLst>
                <a:path h="243209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97344"/>
                  </a:lnTo>
                  <a:cubicBezTo>
                    <a:pt x="2267295" y="222675"/>
                    <a:pt x="2246760" y="243209"/>
                    <a:pt x="2221429" y="243209"/>
                  </a:cubicBezTo>
                  <a:lnTo>
                    <a:pt x="45865" y="243209"/>
                  </a:lnTo>
                  <a:cubicBezTo>
                    <a:pt x="33701" y="243209"/>
                    <a:pt x="22035" y="238377"/>
                    <a:pt x="13434" y="229776"/>
                  </a:cubicBezTo>
                  <a:cubicBezTo>
                    <a:pt x="4832" y="221174"/>
                    <a:pt x="0" y="209508"/>
                    <a:pt x="0" y="197344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2267295" cy="2717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any 6 educational awards across paths (at least one L5). </a:t>
              </a:r>
            </a:p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(*A member get award for either M1 or M2)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560202" y="3057634"/>
            <a:ext cx="1121130" cy="1048898"/>
            <a:chOff x="0" y="0"/>
            <a:chExt cx="710606" cy="66482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10606" cy="664824"/>
            </a:xfrm>
            <a:custGeom>
              <a:avLst/>
              <a:gdLst/>
              <a:ahLst/>
              <a:cxnLst/>
              <a:rect r="r" b="b" t="t" l="l"/>
              <a:pathLst>
                <a:path h="664824" w="710606">
                  <a:moveTo>
                    <a:pt x="355303" y="0"/>
                  </a:moveTo>
                  <a:cubicBezTo>
                    <a:pt x="159075" y="0"/>
                    <a:pt x="0" y="148826"/>
                    <a:pt x="0" y="332412"/>
                  </a:cubicBezTo>
                  <a:cubicBezTo>
                    <a:pt x="0" y="515998"/>
                    <a:pt x="159075" y="664824"/>
                    <a:pt x="355303" y="664824"/>
                  </a:cubicBezTo>
                  <a:cubicBezTo>
                    <a:pt x="551532" y="664824"/>
                    <a:pt x="710606" y="515998"/>
                    <a:pt x="710606" y="332412"/>
                  </a:cubicBezTo>
                  <a:cubicBezTo>
                    <a:pt x="710606" y="148826"/>
                    <a:pt x="551532" y="0"/>
                    <a:pt x="355303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66619" y="24227"/>
              <a:ext cx="577368" cy="5782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M2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660886" y="4471756"/>
            <a:ext cx="4096384" cy="614800"/>
            <a:chOff x="0" y="0"/>
            <a:chExt cx="1078883" cy="16192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78883" cy="161923"/>
            </a:xfrm>
            <a:custGeom>
              <a:avLst/>
              <a:gdLst/>
              <a:ahLst/>
              <a:cxnLst/>
              <a:rect r="r" b="b" t="t" l="l"/>
              <a:pathLst>
                <a:path h="161923" w="1078883">
                  <a:moveTo>
                    <a:pt x="80961" y="0"/>
                  </a:moveTo>
                  <a:lnTo>
                    <a:pt x="997922" y="0"/>
                  </a:lnTo>
                  <a:cubicBezTo>
                    <a:pt x="1042636" y="0"/>
                    <a:pt x="1078883" y="36248"/>
                    <a:pt x="1078883" y="80961"/>
                  </a:cubicBezTo>
                  <a:lnTo>
                    <a:pt x="1078883" y="80961"/>
                  </a:lnTo>
                  <a:cubicBezTo>
                    <a:pt x="1078883" y="125675"/>
                    <a:pt x="1042636" y="161923"/>
                    <a:pt x="997922" y="161923"/>
                  </a:cubicBezTo>
                  <a:lnTo>
                    <a:pt x="80961" y="161923"/>
                  </a:lnTo>
                  <a:cubicBezTo>
                    <a:pt x="36248" y="161923"/>
                    <a:pt x="0" y="125675"/>
                    <a:pt x="0" y="80961"/>
                  </a:cubicBezTo>
                  <a:lnTo>
                    <a:pt x="0" y="80961"/>
                  </a:lnTo>
                  <a:cubicBezTo>
                    <a:pt x="0" y="36248"/>
                    <a:pt x="36248" y="0"/>
                    <a:pt x="80961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1078883" cy="2095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Radiant Toastmaster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6523667" y="4312671"/>
            <a:ext cx="8608634" cy="850893"/>
            <a:chOff x="0" y="0"/>
            <a:chExt cx="2267295" cy="22410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267295" cy="224103"/>
            </a:xfrm>
            <a:custGeom>
              <a:avLst/>
              <a:gdLst/>
              <a:ahLst/>
              <a:cxnLst/>
              <a:rect r="r" b="b" t="t" l="l"/>
              <a:pathLst>
                <a:path h="224103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78238"/>
                  </a:lnTo>
                  <a:cubicBezTo>
                    <a:pt x="2267295" y="190402"/>
                    <a:pt x="2262462" y="202068"/>
                    <a:pt x="2253861" y="210670"/>
                  </a:cubicBezTo>
                  <a:cubicBezTo>
                    <a:pt x="2245259" y="219271"/>
                    <a:pt x="2233594" y="224103"/>
                    <a:pt x="2221429" y="224103"/>
                  </a:cubicBezTo>
                  <a:lnTo>
                    <a:pt x="45865" y="224103"/>
                  </a:lnTo>
                  <a:cubicBezTo>
                    <a:pt x="33701" y="224103"/>
                    <a:pt x="22035" y="219271"/>
                    <a:pt x="13434" y="210670"/>
                  </a:cubicBezTo>
                  <a:cubicBezTo>
                    <a:pt x="4832" y="202068"/>
                    <a:pt x="0" y="190402"/>
                    <a:pt x="0" y="178238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2267295" cy="2526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Contributes minimum 5 educational awards to min 2 different Clubs.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550459" y="4261905"/>
            <a:ext cx="1140616" cy="1084531"/>
            <a:chOff x="0" y="0"/>
            <a:chExt cx="722957" cy="68740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722957" cy="687409"/>
            </a:xfrm>
            <a:custGeom>
              <a:avLst/>
              <a:gdLst/>
              <a:ahLst/>
              <a:cxnLst/>
              <a:rect r="r" b="b" t="t" l="l"/>
              <a:pathLst>
                <a:path h="687409" w="722957">
                  <a:moveTo>
                    <a:pt x="361479" y="0"/>
                  </a:moveTo>
                  <a:cubicBezTo>
                    <a:pt x="161840" y="0"/>
                    <a:pt x="0" y="153882"/>
                    <a:pt x="0" y="343705"/>
                  </a:cubicBezTo>
                  <a:cubicBezTo>
                    <a:pt x="0" y="533527"/>
                    <a:pt x="161840" y="687409"/>
                    <a:pt x="361479" y="687409"/>
                  </a:cubicBezTo>
                  <a:cubicBezTo>
                    <a:pt x="561118" y="687409"/>
                    <a:pt x="722957" y="533527"/>
                    <a:pt x="722957" y="343705"/>
                  </a:cubicBezTo>
                  <a:cubicBezTo>
                    <a:pt x="722957" y="153882"/>
                    <a:pt x="561118" y="0"/>
                    <a:pt x="361479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67777" y="26345"/>
              <a:ext cx="587403" cy="596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M3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660886" y="5707657"/>
            <a:ext cx="4096384" cy="710893"/>
            <a:chOff x="0" y="0"/>
            <a:chExt cx="1078883" cy="18723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78883" cy="187231"/>
            </a:xfrm>
            <a:custGeom>
              <a:avLst/>
              <a:gdLst/>
              <a:ahLst/>
              <a:cxnLst/>
              <a:rect r="r" b="b" t="t" l="l"/>
              <a:pathLst>
                <a:path h="187231" w="1078883">
                  <a:moveTo>
                    <a:pt x="93616" y="0"/>
                  </a:moveTo>
                  <a:lnTo>
                    <a:pt x="985268" y="0"/>
                  </a:lnTo>
                  <a:cubicBezTo>
                    <a:pt x="1036970" y="0"/>
                    <a:pt x="1078883" y="41913"/>
                    <a:pt x="1078883" y="93616"/>
                  </a:cubicBezTo>
                  <a:lnTo>
                    <a:pt x="1078883" y="93616"/>
                  </a:lnTo>
                  <a:cubicBezTo>
                    <a:pt x="1078883" y="145318"/>
                    <a:pt x="1036970" y="187231"/>
                    <a:pt x="985268" y="187231"/>
                  </a:cubicBezTo>
                  <a:lnTo>
                    <a:pt x="93616" y="187231"/>
                  </a:lnTo>
                  <a:cubicBezTo>
                    <a:pt x="41913" y="187231"/>
                    <a:pt x="0" y="145318"/>
                    <a:pt x="0" y="93616"/>
                  </a:cubicBezTo>
                  <a:lnTo>
                    <a:pt x="0" y="93616"/>
                  </a:lnTo>
                  <a:cubicBezTo>
                    <a:pt x="0" y="41913"/>
                    <a:pt x="41913" y="0"/>
                    <a:pt x="93616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1078883" cy="234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Triple Crown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6523667" y="5523707"/>
            <a:ext cx="8608634" cy="983888"/>
            <a:chOff x="0" y="0"/>
            <a:chExt cx="2267295" cy="25913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267295" cy="259131"/>
            </a:xfrm>
            <a:custGeom>
              <a:avLst/>
              <a:gdLst/>
              <a:ahLst/>
              <a:cxnLst/>
              <a:rect r="r" b="b" t="t" l="l"/>
              <a:pathLst>
                <a:path h="259131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213266"/>
                  </a:lnTo>
                  <a:cubicBezTo>
                    <a:pt x="2267295" y="238596"/>
                    <a:pt x="2246760" y="259131"/>
                    <a:pt x="2221429" y="259131"/>
                  </a:cubicBezTo>
                  <a:lnTo>
                    <a:pt x="45865" y="259131"/>
                  </a:lnTo>
                  <a:cubicBezTo>
                    <a:pt x="33701" y="259131"/>
                    <a:pt x="22035" y="254299"/>
                    <a:pt x="13434" y="245697"/>
                  </a:cubicBezTo>
                  <a:cubicBezTo>
                    <a:pt x="4832" y="237096"/>
                    <a:pt x="0" y="225430"/>
                    <a:pt x="0" y="213266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2267295" cy="287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3 educational Awards in this term (including Pathways Mentoring). </a:t>
              </a: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Awardees will receive the Pins through AD/DD at DTAC.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550459" y="5501809"/>
            <a:ext cx="1140616" cy="1117564"/>
            <a:chOff x="0" y="0"/>
            <a:chExt cx="722957" cy="70834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722957" cy="708346"/>
            </a:xfrm>
            <a:custGeom>
              <a:avLst/>
              <a:gdLst/>
              <a:ahLst/>
              <a:cxnLst/>
              <a:rect r="r" b="b" t="t" l="l"/>
              <a:pathLst>
                <a:path h="708346" w="722957">
                  <a:moveTo>
                    <a:pt x="361479" y="0"/>
                  </a:moveTo>
                  <a:cubicBezTo>
                    <a:pt x="161840" y="0"/>
                    <a:pt x="0" y="158569"/>
                    <a:pt x="0" y="354173"/>
                  </a:cubicBezTo>
                  <a:cubicBezTo>
                    <a:pt x="0" y="549777"/>
                    <a:pt x="161840" y="708346"/>
                    <a:pt x="361479" y="708346"/>
                  </a:cubicBezTo>
                  <a:cubicBezTo>
                    <a:pt x="561118" y="708346"/>
                    <a:pt x="722957" y="549777"/>
                    <a:pt x="722957" y="354173"/>
                  </a:cubicBezTo>
                  <a:cubicBezTo>
                    <a:pt x="722957" y="158569"/>
                    <a:pt x="561118" y="0"/>
                    <a:pt x="361479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67777" y="28307"/>
              <a:ext cx="587403" cy="613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M4</a:t>
              </a: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0">
            <a:off x="-189851" y="3886383"/>
            <a:ext cx="2179344" cy="2019516"/>
          </a:xfrm>
          <a:custGeom>
            <a:avLst/>
            <a:gdLst/>
            <a:ahLst/>
            <a:cxnLst/>
            <a:rect r="r" b="b" t="t" l="l"/>
            <a:pathLst>
              <a:path h="2019516" w="2179344">
                <a:moveTo>
                  <a:pt x="0" y="0"/>
                </a:moveTo>
                <a:lnTo>
                  <a:pt x="2179343" y="0"/>
                </a:lnTo>
                <a:lnTo>
                  <a:pt x="2179343" y="2019517"/>
                </a:lnTo>
                <a:lnTo>
                  <a:pt x="0" y="2019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81" r="0" b="-1681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4241790" y="1225416"/>
            <a:ext cx="726938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Dashboard  Cut-Off date : 30th April 2025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1660886" y="7050280"/>
            <a:ext cx="4096384" cy="579857"/>
            <a:chOff x="0" y="0"/>
            <a:chExt cx="1078883" cy="152719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078883" cy="152719"/>
            </a:xfrm>
            <a:custGeom>
              <a:avLst/>
              <a:gdLst/>
              <a:ahLst/>
              <a:cxnLst/>
              <a:rect r="r" b="b" t="t" l="l"/>
              <a:pathLst>
                <a:path h="152719" w="1078883">
                  <a:moveTo>
                    <a:pt x="76360" y="0"/>
                  </a:moveTo>
                  <a:lnTo>
                    <a:pt x="1002523" y="0"/>
                  </a:lnTo>
                  <a:cubicBezTo>
                    <a:pt x="1044696" y="0"/>
                    <a:pt x="1078883" y="34187"/>
                    <a:pt x="1078883" y="76360"/>
                  </a:cubicBezTo>
                  <a:lnTo>
                    <a:pt x="1078883" y="76360"/>
                  </a:lnTo>
                  <a:cubicBezTo>
                    <a:pt x="1078883" y="118532"/>
                    <a:pt x="1044696" y="152719"/>
                    <a:pt x="1002523" y="152719"/>
                  </a:cubicBezTo>
                  <a:lnTo>
                    <a:pt x="76360" y="152719"/>
                  </a:lnTo>
                  <a:cubicBezTo>
                    <a:pt x="34187" y="152719"/>
                    <a:pt x="0" y="118532"/>
                    <a:pt x="0" y="76360"/>
                  </a:cubicBezTo>
                  <a:lnTo>
                    <a:pt x="0" y="76360"/>
                  </a:lnTo>
                  <a:cubicBezTo>
                    <a:pt x="0" y="34187"/>
                    <a:pt x="34187" y="0"/>
                    <a:pt x="76360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47625"/>
              <a:ext cx="1078883" cy="2003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DTM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6523667" y="6900237"/>
            <a:ext cx="8608634" cy="815723"/>
            <a:chOff x="0" y="0"/>
            <a:chExt cx="2267295" cy="214841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2267295" cy="214841"/>
            </a:xfrm>
            <a:custGeom>
              <a:avLst/>
              <a:gdLst/>
              <a:ahLst/>
              <a:cxnLst/>
              <a:rect r="r" b="b" t="t" l="l"/>
              <a:pathLst>
                <a:path h="214841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68975"/>
                  </a:lnTo>
                  <a:cubicBezTo>
                    <a:pt x="2267295" y="194306"/>
                    <a:pt x="2246760" y="214841"/>
                    <a:pt x="2221429" y="214841"/>
                  </a:cubicBezTo>
                  <a:lnTo>
                    <a:pt x="45865" y="214841"/>
                  </a:lnTo>
                  <a:cubicBezTo>
                    <a:pt x="33701" y="214841"/>
                    <a:pt x="22035" y="210008"/>
                    <a:pt x="13434" y="201407"/>
                  </a:cubicBezTo>
                  <a:cubicBezTo>
                    <a:pt x="4832" y="192805"/>
                    <a:pt x="0" y="181139"/>
                    <a:pt x="0" y="168975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28575"/>
              <a:ext cx="2267295" cy="2434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Distinguished Toastmaster status in this term.</a:t>
              </a:r>
            </a:p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Awardees will be recognized at DTAC stage.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5564789" y="6774746"/>
            <a:ext cx="1111955" cy="1108624"/>
            <a:chOff x="0" y="0"/>
            <a:chExt cx="579515" cy="577779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579515" cy="577779"/>
            </a:xfrm>
            <a:custGeom>
              <a:avLst/>
              <a:gdLst/>
              <a:ahLst/>
              <a:cxnLst/>
              <a:rect r="r" b="b" t="t" l="l"/>
              <a:pathLst>
                <a:path h="577779" w="579515">
                  <a:moveTo>
                    <a:pt x="289758" y="0"/>
                  </a:moveTo>
                  <a:cubicBezTo>
                    <a:pt x="129729" y="0"/>
                    <a:pt x="0" y="129340"/>
                    <a:pt x="0" y="288889"/>
                  </a:cubicBezTo>
                  <a:cubicBezTo>
                    <a:pt x="0" y="448439"/>
                    <a:pt x="129729" y="577779"/>
                    <a:pt x="289758" y="577779"/>
                  </a:cubicBezTo>
                  <a:cubicBezTo>
                    <a:pt x="449786" y="577779"/>
                    <a:pt x="579515" y="448439"/>
                    <a:pt x="579515" y="288889"/>
                  </a:cubicBezTo>
                  <a:cubicBezTo>
                    <a:pt x="579515" y="129340"/>
                    <a:pt x="449786" y="0"/>
                    <a:pt x="289758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54330" y="16067"/>
              <a:ext cx="470856" cy="5075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M5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660886" y="8348558"/>
            <a:ext cx="4096384" cy="579857"/>
            <a:chOff x="0" y="0"/>
            <a:chExt cx="1078883" cy="152719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078883" cy="152719"/>
            </a:xfrm>
            <a:custGeom>
              <a:avLst/>
              <a:gdLst/>
              <a:ahLst/>
              <a:cxnLst/>
              <a:rect r="r" b="b" t="t" l="l"/>
              <a:pathLst>
                <a:path h="152719" w="1078883">
                  <a:moveTo>
                    <a:pt x="76360" y="0"/>
                  </a:moveTo>
                  <a:lnTo>
                    <a:pt x="1002523" y="0"/>
                  </a:lnTo>
                  <a:cubicBezTo>
                    <a:pt x="1044696" y="0"/>
                    <a:pt x="1078883" y="34187"/>
                    <a:pt x="1078883" y="76360"/>
                  </a:cubicBezTo>
                  <a:lnTo>
                    <a:pt x="1078883" y="76360"/>
                  </a:lnTo>
                  <a:cubicBezTo>
                    <a:pt x="1078883" y="118532"/>
                    <a:pt x="1044696" y="152719"/>
                    <a:pt x="1002523" y="152719"/>
                  </a:cubicBezTo>
                  <a:lnTo>
                    <a:pt x="76360" y="152719"/>
                  </a:lnTo>
                  <a:cubicBezTo>
                    <a:pt x="34187" y="152719"/>
                    <a:pt x="0" y="118532"/>
                    <a:pt x="0" y="76360"/>
                  </a:cubicBezTo>
                  <a:lnTo>
                    <a:pt x="0" y="76360"/>
                  </a:lnTo>
                  <a:cubicBezTo>
                    <a:pt x="0" y="34187"/>
                    <a:pt x="34187" y="0"/>
                    <a:pt x="76360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47625"/>
              <a:ext cx="1078883" cy="2003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Pathways Mentor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6523667" y="8198515"/>
            <a:ext cx="8608634" cy="802531"/>
            <a:chOff x="0" y="0"/>
            <a:chExt cx="2267295" cy="211366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2267295" cy="211366"/>
            </a:xfrm>
            <a:custGeom>
              <a:avLst/>
              <a:gdLst/>
              <a:ahLst/>
              <a:cxnLst/>
              <a:rect r="r" b="b" t="t" l="l"/>
              <a:pathLst>
                <a:path h="211366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65501"/>
                  </a:lnTo>
                  <a:cubicBezTo>
                    <a:pt x="2267295" y="177665"/>
                    <a:pt x="2262462" y="189331"/>
                    <a:pt x="2253861" y="197933"/>
                  </a:cubicBezTo>
                  <a:cubicBezTo>
                    <a:pt x="2245259" y="206534"/>
                    <a:pt x="2233594" y="211366"/>
                    <a:pt x="2221429" y="211366"/>
                  </a:cubicBezTo>
                  <a:lnTo>
                    <a:pt x="45865" y="211366"/>
                  </a:lnTo>
                  <a:cubicBezTo>
                    <a:pt x="33701" y="211366"/>
                    <a:pt x="22035" y="206534"/>
                    <a:pt x="13434" y="197933"/>
                  </a:cubicBezTo>
                  <a:cubicBezTo>
                    <a:pt x="4832" y="189331"/>
                    <a:pt x="0" y="177665"/>
                    <a:pt x="0" y="165501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28575"/>
              <a:ext cx="2267295" cy="2399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Complete Pathways Mentoring Program in this term.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564789" y="8038743"/>
            <a:ext cx="1136935" cy="1076961"/>
            <a:chOff x="0" y="0"/>
            <a:chExt cx="636622" cy="60304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636622" cy="603040"/>
            </a:xfrm>
            <a:custGeom>
              <a:avLst/>
              <a:gdLst/>
              <a:ahLst/>
              <a:cxnLst/>
              <a:rect r="r" b="b" t="t" l="l"/>
              <a:pathLst>
                <a:path h="603040" w="636622">
                  <a:moveTo>
                    <a:pt x="318311" y="0"/>
                  </a:moveTo>
                  <a:cubicBezTo>
                    <a:pt x="142513" y="0"/>
                    <a:pt x="0" y="134995"/>
                    <a:pt x="0" y="301520"/>
                  </a:cubicBezTo>
                  <a:cubicBezTo>
                    <a:pt x="0" y="468045"/>
                    <a:pt x="142513" y="603040"/>
                    <a:pt x="318311" y="603040"/>
                  </a:cubicBezTo>
                  <a:cubicBezTo>
                    <a:pt x="494110" y="603040"/>
                    <a:pt x="636622" y="468045"/>
                    <a:pt x="636622" y="301520"/>
                  </a:cubicBezTo>
                  <a:cubicBezTo>
                    <a:pt x="636622" y="134995"/>
                    <a:pt x="494110" y="0"/>
                    <a:pt x="318311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59683" y="18435"/>
              <a:ext cx="517256" cy="5280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M6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68" id="68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69" id="69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70" id="70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71" id="71"/>
          <p:cNvSpPr/>
          <p:nvPr/>
        </p:nvSpPr>
        <p:spPr>
          <a:xfrm flipH="false" flipV="false" rot="0">
            <a:off x="395163" y="287848"/>
            <a:ext cx="1283313" cy="1376353"/>
          </a:xfrm>
          <a:custGeom>
            <a:avLst/>
            <a:gdLst/>
            <a:ahLst/>
            <a:cxnLst/>
            <a:rect r="r" b="b" t="t" l="l"/>
            <a:pathLst>
              <a:path h="1376353" w="1283313">
                <a:moveTo>
                  <a:pt x="0" y="0"/>
                </a:moveTo>
                <a:lnTo>
                  <a:pt x="1283313" y="0"/>
                </a:lnTo>
                <a:lnTo>
                  <a:pt x="1283313" y="1376353"/>
                </a:lnTo>
                <a:lnTo>
                  <a:pt x="0" y="13763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72" id="72"/>
          <p:cNvSpPr/>
          <p:nvPr/>
        </p:nvSpPr>
        <p:spPr>
          <a:xfrm>
            <a:off x="4351960" y="1066800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81693" y="2861884"/>
            <a:ext cx="4011064" cy="929037"/>
            <a:chOff x="0" y="0"/>
            <a:chExt cx="1056412" cy="2446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56412" cy="244685"/>
            </a:xfrm>
            <a:custGeom>
              <a:avLst/>
              <a:gdLst/>
              <a:ahLst/>
              <a:cxnLst/>
              <a:rect r="r" b="b" t="t" l="l"/>
              <a:pathLst>
                <a:path h="244685" w="1056412">
                  <a:moveTo>
                    <a:pt x="98437" y="0"/>
                  </a:moveTo>
                  <a:lnTo>
                    <a:pt x="957975" y="0"/>
                  </a:lnTo>
                  <a:cubicBezTo>
                    <a:pt x="1012340" y="0"/>
                    <a:pt x="1056412" y="44072"/>
                    <a:pt x="1056412" y="98437"/>
                  </a:cubicBezTo>
                  <a:lnTo>
                    <a:pt x="1056412" y="146247"/>
                  </a:lnTo>
                  <a:cubicBezTo>
                    <a:pt x="1056412" y="172354"/>
                    <a:pt x="1046041" y="197392"/>
                    <a:pt x="1027580" y="215853"/>
                  </a:cubicBezTo>
                  <a:cubicBezTo>
                    <a:pt x="1009120" y="234314"/>
                    <a:pt x="984082" y="244685"/>
                    <a:pt x="957975" y="244685"/>
                  </a:cubicBezTo>
                  <a:lnTo>
                    <a:pt x="98437" y="244685"/>
                  </a:lnTo>
                  <a:cubicBezTo>
                    <a:pt x="44072" y="244685"/>
                    <a:pt x="0" y="200613"/>
                    <a:pt x="0" y="146247"/>
                  </a:cubicBezTo>
                  <a:lnTo>
                    <a:pt x="0" y="98437"/>
                  </a:lnTo>
                  <a:cubicBezTo>
                    <a:pt x="0" y="44072"/>
                    <a:pt x="44072" y="0"/>
                    <a:pt x="98437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056412" cy="292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Passionate Educator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543190" y="2619559"/>
            <a:ext cx="8429331" cy="1463304"/>
            <a:chOff x="0" y="0"/>
            <a:chExt cx="2220071" cy="38539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20071" cy="385397"/>
            </a:xfrm>
            <a:custGeom>
              <a:avLst/>
              <a:gdLst/>
              <a:ahLst/>
              <a:cxnLst/>
              <a:rect r="r" b="b" t="t" l="l"/>
              <a:pathLst>
                <a:path h="385397" w="2220071">
                  <a:moveTo>
                    <a:pt x="46841" y="0"/>
                  </a:moveTo>
                  <a:lnTo>
                    <a:pt x="2173230" y="0"/>
                  </a:lnTo>
                  <a:cubicBezTo>
                    <a:pt x="2185653" y="0"/>
                    <a:pt x="2197567" y="4935"/>
                    <a:pt x="2206352" y="13719"/>
                  </a:cubicBezTo>
                  <a:cubicBezTo>
                    <a:pt x="2215136" y="22504"/>
                    <a:pt x="2220071" y="34418"/>
                    <a:pt x="2220071" y="46841"/>
                  </a:cubicBezTo>
                  <a:lnTo>
                    <a:pt x="2220071" y="338556"/>
                  </a:lnTo>
                  <a:cubicBezTo>
                    <a:pt x="2220071" y="350979"/>
                    <a:pt x="2215136" y="362893"/>
                    <a:pt x="2206352" y="371677"/>
                  </a:cubicBezTo>
                  <a:cubicBezTo>
                    <a:pt x="2197567" y="380462"/>
                    <a:pt x="2185653" y="385397"/>
                    <a:pt x="2173230" y="385397"/>
                  </a:cubicBezTo>
                  <a:lnTo>
                    <a:pt x="46841" y="385397"/>
                  </a:lnTo>
                  <a:cubicBezTo>
                    <a:pt x="34418" y="385397"/>
                    <a:pt x="22504" y="380462"/>
                    <a:pt x="13719" y="371677"/>
                  </a:cubicBezTo>
                  <a:cubicBezTo>
                    <a:pt x="4935" y="362893"/>
                    <a:pt x="0" y="350979"/>
                    <a:pt x="0" y="338556"/>
                  </a:cubicBezTo>
                  <a:lnTo>
                    <a:pt x="0" y="46841"/>
                  </a:lnTo>
                  <a:cubicBezTo>
                    <a:pt x="0" y="34418"/>
                    <a:pt x="4935" y="22504"/>
                    <a:pt x="13719" y="13719"/>
                  </a:cubicBezTo>
                  <a:cubicBezTo>
                    <a:pt x="22504" y="4935"/>
                    <a:pt x="34418" y="0"/>
                    <a:pt x="4684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220071" cy="4139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Present 4 Educational Modules in any Club across District.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Acceptable module Topics see Annexure 1.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Module should be minimum 20 mins.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No repetition of same module topic in one Club.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39104" y="2766634"/>
            <a:ext cx="1282361" cy="1220979"/>
            <a:chOff x="0" y="0"/>
            <a:chExt cx="812800" cy="77389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773894"/>
            </a:xfrm>
            <a:custGeom>
              <a:avLst/>
              <a:gdLst/>
              <a:ahLst/>
              <a:cxnLst/>
              <a:rect r="r" b="b" t="t" l="l"/>
              <a:pathLst>
                <a:path h="773894" w="812800">
                  <a:moveTo>
                    <a:pt x="406400" y="0"/>
                  </a:moveTo>
                  <a:cubicBezTo>
                    <a:pt x="181951" y="0"/>
                    <a:pt x="0" y="173242"/>
                    <a:pt x="0" y="386947"/>
                  </a:cubicBezTo>
                  <a:cubicBezTo>
                    <a:pt x="0" y="600652"/>
                    <a:pt x="181951" y="773894"/>
                    <a:pt x="406400" y="773894"/>
                  </a:cubicBezTo>
                  <a:cubicBezTo>
                    <a:pt x="630849" y="773894"/>
                    <a:pt x="812800" y="600652"/>
                    <a:pt x="812800" y="386947"/>
                  </a:cubicBezTo>
                  <a:cubicBezTo>
                    <a:pt x="812800" y="1732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4453"/>
              <a:ext cx="660400" cy="6668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M7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781693" y="4911683"/>
            <a:ext cx="4011064" cy="815723"/>
            <a:chOff x="0" y="0"/>
            <a:chExt cx="1056412" cy="21484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56412" cy="214841"/>
            </a:xfrm>
            <a:custGeom>
              <a:avLst/>
              <a:gdLst/>
              <a:ahLst/>
              <a:cxnLst/>
              <a:rect r="r" b="b" t="t" l="l"/>
              <a:pathLst>
                <a:path h="214841" w="1056412">
                  <a:moveTo>
                    <a:pt x="98437" y="0"/>
                  </a:moveTo>
                  <a:lnTo>
                    <a:pt x="957975" y="0"/>
                  </a:lnTo>
                  <a:cubicBezTo>
                    <a:pt x="1012340" y="0"/>
                    <a:pt x="1056412" y="44072"/>
                    <a:pt x="1056412" y="98437"/>
                  </a:cubicBezTo>
                  <a:lnTo>
                    <a:pt x="1056412" y="116403"/>
                  </a:lnTo>
                  <a:cubicBezTo>
                    <a:pt x="1056412" y="170769"/>
                    <a:pt x="1012340" y="214841"/>
                    <a:pt x="957975" y="214841"/>
                  </a:cubicBezTo>
                  <a:lnTo>
                    <a:pt x="98437" y="214841"/>
                  </a:lnTo>
                  <a:cubicBezTo>
                    <a:pt x="72330" y="214841"/>
                    <a:pt x="47292" y="204470"/>
                    <a:pt x="28832" y="186009"/>
                  </a:cubicBezTo>
                  <a:cubicBezTo>
                    <a:pt x="10371" y="167548"/>
                    <a:pt x="0" y="142511"/>
                    <a:pt x="0" y="116403"/>
                  </a:cubicBezTo>
                  <a:lnTo>
                    <a:pt x="0" y="98437"/>
                  </a:lnTo>
                  <a:cubicBezTo>
                    <a:pt x="0" y="44072"/>
                    <a:pt x="44072" y="0"/>
                    <a:pt x="98437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1056412" cy="26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Inspiring Toastmaster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543190" y="4700607"/>
            <a:ext cx="8429331" cy="1463304"/>
            <a:chOff x="0" y="0"/>
            <a:chExt cx="2220071" cy="38539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220071" cy="385397"/>
            </a:xfrm>
            <a:custGeom>
              <a:avLst/>
              <a:gdLst/>
              <a:ahLst/>
              <a:cxnLst/>
              <a:rect r="r" b="b" t="t" l="l"/>
              <a:pathLst>
                <a:path h="385397" w="2220071">
                  <a:moveTo>
                    <a:pt x="46841" y="0"/>
                  </a:moveTo>
                  <a:lnTo>
                    <a:pt x="2173230" y="0"/>
                  </a:lnTo>
                  <a:cubicBezTo>
                    <a:pt x="2185653" y="0"/>
                    <a:pt x="2197567" y="4935"/>
                    <a:pt x="2206352" y="13719"/>
                  </a:cubicBezTo>
                  <a:cubicBezTo>
                    <a:pt x="2215136" y="22504"/>
                    <a:pt x="2220071" y="34418"/>
                    <a:pt x="2220071" y="46841"/>
                  </a:cubicBezTo>
                  <a:lnTo>
                    <a:pt x="2220071" y="338556"/>
                  </a:lnTo>
                  <a:cubicBezTo>
                    <a:pt x="2220071" y="350979"/>
                    <a:pt x="2215136" y="362893"/>
                    <a:pt x="2206352" y="371677"/>
                  </a:cubicBezTo>
                  <a:cubicBezTo>
                    <a:pt x="2197567" y="380462"/>
                    <a:pt x="2185653" y="385397"/>
                    <a:pt x="2173230" y="385397"/>
                  </a:cubicBezTo>
                  <a:lnTo>
                    <a:pt x="46841" y="385397"/>
                  </a:lnTo>
                  <a:cubicBezTo>
                    <a:pt x="34418" y="385397"/>
                    <a:pt x="22504" y="380462"/>
                    <a:pt x="13719" y="371677"/>
                  </a:cubicBezTo>
                  <a:cubicBezTo>
                    <a:pt x="4935" y="362893"/>
                    <a:pt x="0" y="350979"/>
                    <a:pt x="0" y="338556"/>
                  </a:cubicBezTo>
                  <a:lnTo>
                    <a:pt x="0" y="46841"/>
                  </a:lnTo>
                  <a:cubicBezTo>
                    <a:pt x="0" y="34418"/>
                    <a:pt x="4935" y="22504"/>
                    <a:pt x="13719" y="13719"/>
                  </a:cubicBezTo>
                  <a:cubicBezTo>
                    <a:pt x="22504" y="4935"/>
                    <a:pt x="34418" y="0"/>
                    <a:pt x="4684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220071" cy="4139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Complete or have completed Pathways Mentoring Program.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Mentor 4 protege to complete min one Level each.</a:t>
              </a:r>
            </a:p>
            <a:p>
              <a:pPr algn="l" marL="798838" indent="-266279" lvl="2">
                <a:lnSpc>
                  <a:spcPts val="2590"/>
                </a:lnSpc>
                <a:buFont typeface="Arial"/>
                <a:buChar char="⚬"/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Club VPE provides Mentor-Mentee Matrix or Add snapshot of mentee’s level completion from Dashboard.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539104" y="4704163"/>
            <a:ext cx="1282361" cy="128236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M8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-91386" y="4247180"/>
            <a:ext cx="1873079" cy="1792640"/>
          </a:xfrm>
          <a:custGeom>
            <a:avLst/>
            <a:gdLst/>
            <a:ahLst/>
            <a:cxnLst/>
            <a:rect r="r" b="b" t="t" l="l"/>
            <a:pathLst>
              <a:path h="1792640" w="1873079">
                <a:moveTo>
                  <a:pt x="0" y="0"/>
                </a:moveTo>
                <a:lnTo>
                  <a:pt x="1873079" y="0"/>
                </a:lnTo>
                <a:lnTo>
                  <a:pt x="1873079" y="1792640"/>
                </a:lnTo>
                <a:lnTo>
                  <a:pt x="0" y="1792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5030658" y="65121"/>
            <a:ext cx="5134844" cy="920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Member Awards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126245" y="1566555"/>
            <a:ext cx="732446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Application    Cut-Off date : 30th April 2025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781693" y="6994112"/>
            <a:ext cx="4011064" cy="815723"/>
            <a:chOff x="0" y="0"/>
            <a:chExt cx="1056412" cy="21484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56412" cy="214841"/>
            </a:xfrm>
            <a:custGeom>
              <a:avLst/>
              <a:gdLst/>
              <a:ahLst/>
              <a:cxnLst/>
              <a:rect r="r" b="b" t="t" l="l"/>
              <a:pathLst>
                <a:path h="214841" w="1056412">
                  <a:moveTo>
                    <a:pt x="98437" y="0"/>
                  </a:moveTo>
                  <a:lnTo>
                    <a:pt x="957975" y="0"/>
                  </a:lnTo>
                  <a:cubicBezTo>
                    <a:pt x="1012340" y="0"/>
                    <a:pt x="1056412" y="44072"/>
                    <a:pt x="1056412" y="98437"/>
                  </a:cubicBezTo>
                  <a:lnTo>
                    <a:pt x="1056412" y="116403"/>
                  </a:lnTo>
                  <a:cubicBezTo>
                    <a:pt x="1056412" y="170769"/>
                    <a:pt x="1012340" y="214841"/>
                    <a:pt x="957975" y="214841"/>
                  </a:cubicBezTo>
                  <a:lnTo>
                    <a:pt x="98437" y="214841"/>
                  </a:lnTo>
                  <a:cubicBezTo>
                    <a:pt x="72330" y="214841"/>
                    <a:pt x="47292" y="204470"/>
                    <a:pt x="28832" y="186009"/>
                  </a:cubicBezTo>
                  <a:cubicBezTo>
                    <a:pt x="10371" y="167548"/>
                    <a:pt x="0" y="142511"/>
                    <a:pt x="0" y="116403"/>
                  </a:cubicBezTo>
                  <a:lnTo>
                    <a:pt x="0" y="98437"/>
                  </a:lnTo>
                  <a:cubicBezTo>
                    <a:pt x="0" y="44072"/>
                    <a:pt x="44072" y="0"/>
                    <a:pt x="98437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1056412" cy="26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Dynamic Toastmaster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6543190" y="6783036"/>
            <a:ext cx="8429331" cy="1128974"/>
            <a:chOff x="0" y="0"/>
            <a:chExt cx="2220071" cy="29734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220071" cy="297343"/>
            </a:xfrm>
            <a:custGeom>
              <a:avLst/>
              <a:gdLst/>
              <a:ahLst/>
              <a:cxnLst/>
              <a:rect r="r" b="b" t="t" l="l"/>
              <a:pathLst>
                <a:path h="297343" w="2220071">
                  <a:moveTo>
                    <a:pt x="46841" y="0"/>
                  </a:moveTo>
                  <a:lnTo>
                    <a:pt x="2173230" y="0"/>
                  </a:lnTo>
                  <a:cubicBezTo>
                    <a:pt x="2185653" y="0"/>
                    <a:pt x="2197567" y="4935"/>
                    <a:pt x="2206352" y="13719"/>
                  </a:cubicBezTo>
                  <a:cubicBezTo>
                    <a:pt x="2215136" y="22504"/>
                    <a:pt x="2220071" y="34418"/>
                    <a:pt x="2220071" y="46841"/>
                  </a:cubicBezTo>
                  <a:lnTo>
                    <a:pt x="2220071" y="250502"/>
                  </a:lnTo>
                  <a:cubicBezTo>
                    <a:pt x="2220071" y="262925"/>
                    <a:pt x="2215136" y="274839"/>
                    <a:pt x="2206352" y="283624"/>
                  </a:cubicBezTo>
                  <a:cubicBezTo>
                    <a:pt x="2197567" y="292408"/>
                    <a:pt x="2185653" y="297343"/>
                    <a:pt x="2173230" y="297343"/>
                  </a:cubicBezTo>
                  <a:lnTo>
                    <a:pt x="46841" y="297343"/>
                  </a:lnTo>
                  <a:cubicBezTo>
                    <a:pt x="34418" y="297343"/>
                    <a:pt x="22504" y="292408"/>
                    <a:pt x="13719" y="283624"/>
                  </a:cubicBezTo>
                  <a:cubicBezTo>
                    <a:pt x="4935" y="274839"/>
                    <a:pt x="0" y="262925"/>
                    <a:pt x="0" y="250502"/>
                  </a:cubicBezTo>
                  <a:lnTo>
                    <a:pt x="0" y="46841"/>
                  </a:lnTo>
                  <a:cubicBezTo>
                    <a:pt x="0" y="34418"/>
                    <a:pt x="4935" y="22504"/>
                    <a:pt x="13719" y="13719"/>
                  </a:cubicBezTo>
                  <a:cubicBezTo>
                    <a:pt x="22504" y="4935"/>
                    <a:pt x="34418" y="0"/>
                    <a:pt x="4684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2220071" cy="3259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Play roles (other than project speaker) in meetings of 12 Clubs </a:t>
              </a:r>
            </a:p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where the claimant is not a member.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5539104" y="6783036"/>
            <a:ext cx="1282361" cy="1282361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M9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395163" y="287848"/>
            <a:ext cx="1886534" cy="2023308"/>
          </a:xfrm>
          <a:custGeom>
            <a:avLst/>
            <a:gdLst/>
            <a:ahLst/>
            <a:cxnLst/>
            <a:rect r="r" b="b" t="t" l="l"/>
            <a:pathLst>
              <a:path h="2023308" w="1886534">
                <a:moveTo>
                  <a:pt x="0" y="0"/>
                </a:moveTo>
                <a:lnTo>
                  <a:pt x="1886534" y="0"/>
                </a:lnTo>
                <a:lnTo>
                  <a:pt x="1886534" y="2023307"/>
                </a:lnTo>
                <a:lnTo>
                  <a:pt x="0" y="2023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45" id="45"/>
          <p:cNvSpPr/>
          <p:nvPr/>
        </p:nvSpPr>
        <p:spPr>
          <a:xfrm>
            <a:off x="4351960" y="1299501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63000" y="2615834"/>
            <a:ext cx="13636670" cy="1787094"/>
            <a:chOff x="0" y="0"/>
            <a:chExt cx="18182226" cy="2382792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647581"/>
              <a:ext cx="5645418" cy="1087630"/>
              <a:chOff x="0" y="0"/>
              <a:chExt cx="1115144" cy="214841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15144" cy="214841"/>
              </a:xfrm>
              <a:custGeom>
                <a:avLst/>
                <a:gdLst/>
                <a:ahLst/>
                <a:cxnLst/>
                <a:rect r="r" b="b" t="t" l="l"/>
                <a:pathLst>
                  <a:path h="214841" w="1115144">
                    <a:moveTo>
                      <a:pt x="93253" y="0"/>
                    </a:moveTo>
                    <a:lnTo>
                      <a:pt x="1021892" y="0"/>
                    </a:lnTo>
                    <a:cubicBezTo>
                      <a:pt x="1046624" y="0"/>
                      <a:pt x="1070343" y="9825"/>
                      <a:pt x="1087831" y="27313"/>
                    </a:cubicBezTo>
                    <a:cubicBezTo>
                      <a:pt x="1105319" y="44801"/>
                      <a:pt x="1115144" y="68521"/>
                      <a:pt x="1115144" y="93253"/>
                    </a:cubicBezTo>
                    <a:lnTo>
                      <a:pt x="1115144" y="121588"/>
                    </a:lnTo>
                    <a:cubicBezTo>
                      <a:pt x="1115144" y="173090"/>
                      <a:pt x="1073394" y="214841"/>
                      <a:pt x="1021892" y="214841"/>
                    </a:cubicBezTo>
                    <a:lnTo>
                      <a:pt x="93253" y="214841"/>
                    </a:lnTo>
                    <a:cubicBezTo>
                      <a:pt x="41751" y="214841"/>
                      <a:pt x="0" y="173090"/>
                      <a:pt x="0" y="121588"/>
                    </a:cubicBezTo>
                    <a:lnTo>
                      <a:pt x="0" y="93253"/>
                    </a:lnTo>
                    <a:cubicBezTo>
                      <a:pt x="0" y="41751"/>
                      <a:pt x="41751" y="0"/>
                      <a:pt x="93253" y="0"/>
                    </a:cubicBezTo>
                    <a:close/>
                  </a:path>
                </a:pathLst>
              </a:custGeom>
              <a:solidFill>
                <a:srgbClr val="772432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47625"/>
                <a:ext cx="1115144" cy="2624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  <a:r>
                  <a:rPr lang="en-US" b="true" sz="2000">
                    <a:solidFill>
                      <a:srgbClr val="F2DF74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Energetic Sergeant at-Arms</a:t>
                </a: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6518850" y="0"/>
              <a:ext cx="11663376" cy="2382792"/>
              <a:chOff x="0" y="0"/>
              <a:chExt cx="2303877" cy="47067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303877" cy="470675"/>
              </a:xfrm>
              <a:custGeom>
                <a:avLst/>
                <a:gdLst/>
                <a:ahLst/>
                <a:cxnLst/>
                <a:rect r="r" b="b" t="t" l="l"/>
                <a:pathLst>
                  <a:path h="470675" w="2303877">
                    <a:moveTo>
                      <a:pt x="45137" y="0"/>
                    </a:moveTo>
                    <a:lnTo>
                      <a:pt x="2258740" y="0"/>
                    </a:lnTo>
                    <a:cubicBezTo>
                      <a:pt x="2270711" y="0"/>
                      <a:pt x="2282192" y="4755"/>
                      <a:pt x="2290656" y="13220"/>
                    </a:cubicBezTo>
                    <a:cubicBezTo>
                      <a:pt x="2299121" y="21685"/>
                      <a:pt x="2303877" y="33166"/>
                      <a:pt x="2303877" y="45137"/>
                    </a:cubicBezTo>
                    <a:lnTo>
                      <a:pt x="2303877" y="425538"/>
                    </a:lnTo>
                    <a:cubicBezTo>
                      <a:pt x="2303877" y="437509"/>
                      <a:pt x="2299121" y="448990"/>
                      <a:pt x="2290656" y="457455"/>
                    </a:cubicBezTo>
                    <a:cubicBezTo>
                      <a:pt x="2282192" y="465919"/>
                      <a:pt x="2270711" y="470675"/>
                      <a:pt x="2258740" y="470675"/>
                    </a:cubicBezTo>
                    <a:lnTo>
                      <a:pt x="45137" y="470675"/>
                    </a:lnTo>
                    <a:cubicBezTo>
                      <a:pt x="33166" y="470675"/>
                      <a:pt x="21685" y="465919"/>
                      <a:pt x="13220" y="457455"/>
                    </a:cubicBezTo>
                    <a:cubicBezTo>
                      <a:pt x="4755" y="448990"/>
                      <a:pt x="0" y="437509"/>
                      <a:pt x="0" y="425538"/>
                    </a:cubicBezTo>
                    <a:lnTo>
                      <a:pt x="0" y="45137"/>
                    </a:lnTo>
                    <a:cubicBezTo>
                      <a:pt x="0" y="33166"/>
                      <a:pt x="4755" y="21685"/>
                      <a:pt x="13220" y="13220"/>
                    </a:cubicBezTo>
                    <a:cubicBezTo>
                      <a:pt x="21685" y="4755"/>
                      <a:pt x="33166" y="0"/>
                      <a:pt x="4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2303877" cy="4992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 marL="798838" indent="-266279" lvl="2">
                  <a:lnSpc>
                    <a:spcPts val="2590"/>
                  </a:lnSpc>
                  <a:buFont typeface="Arial"/>
                  <a:buChar char="⚬"/>
                </a:pPr>
                <a:r>
                  <a:rPr lang="en-US" b="true" sz="18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Start min 16 meetings in case of normal Club and 8 for Advanced   / Specialty Clubs.</a:t>
                </a:r>
              </a:p>
              <a:p>
                <a:pPr algn="l" marL="798838" indent="-266279" lvl="2">
                  <a:lnSpc>
                    <a:spcPts val="2590"/>
                  </a:lnSpc>
                  <a:buFont typeface="Arial"/>
                  <a:buChar char="⚬"/>
                </a:pPr>
                <a:r>
                  <a:rPr lang="en-US" b="true" sz="18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Meeting starts on time as per MOM record or President confirmation </a:t>
                </a:r>
              </a:p>
              <a:p>
                <a:pPr algn="l" marL="798838" indent="-266279" lvl="2">
                  <a:lnSpc>
                    <a:spcPts val="2590"/>
                  </a:lnSpc>
                  <a:buFont typeface="Arial"/>
                  <a:buChar char="⚬"/>
                </a:pPr>
                <a:r>
                  <a:rPr lang="en-US" b="true" sz="18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All facilities arranged in order as per MOM / GE feedback.</a:t>
                </a: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5222076" y="336488"/>
              <a:ext cx="1804874" cy="1709815"/>
              <a:chOff x="0" y="0"/>
              <a:chExt cx="857989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57989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57989">
                    <a:moveTo>
                      <a:pt x="428994" y="0"/>
                    </a:moveTo>
                    <a:cubicBezTo>
                      <a:pt x="192067" y="0"/>
                      <a:pt x="0" y="181951"/>
                      <a:pt x="0" y="406400"/>
                    </a:cubicBezTo>
                    <a:cubicBezTo>
                      <a:pt x="0" y="630849"/>
                      <a:pt x="192067" y="812800"/>
                      <a:pt x="428994" y="812800"/>
                    </a:cubicBezTo>
                    <a:cubicBezTo>
                      <a:pt x="665921" y="812800"/>
                      <a:pt x="857989" y="630849"/>
                      <a:pt x="857989" y="406400"/>
                    </a:cubicBezTo>
                    <a:cubicBezTo>
                      <a:pt x="857989" y="181951"/>
                      <a:pt x="665921" y="0"/>
                      <a:pt x="428994" y="0"/>
                    </a:cubicBezTo>
                    <a:close/>
                  </a:path>
                </a:pathLst>
              </a:custGeom>
              <a:solidFill>
                <a:srgbClr val="F2DF74"/>
              </a:solidFill>
              <a:ln w="38100" cap="sq">
                <a:solidFill>
                  <a:srgbClr val="772432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80436" y="38100"/>
                <a:ext cx="697116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400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CO-1</a:t>
                </a: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0">
            <a:off x="3126277" y="4193525"/>
            <a:ext cx="1299026" cy="1565949"/>
            <a:chOff x="0" y="0"/>
            <a:chExt cx="1732035" cy="2087932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1513358"/>
              <a:ext cx="1732035" cy="574575"/>
              <a:chOff x="0" y="0"/>
              <a:chExt cx="267669" cy="88795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67669" cy="88795"/>
              </a:xfrm>
              <a:custGeom>
                <a:avLst/>
                <a:gdLst/>
                <a:ahLst/>
                <a:cxnLst/>
                <a:rect r="r" b="b" t="t" l="l"/>
                <a:pathLst>
                  <a:path h="88795" w="267669">
                    <a:moveTo>
                      <a:pt x="0" y="0"/>
                    </a:moveTo>
                    <a:lnTo>
                      <a:pt x="267669" y="0"/>
                    </a:lnTo>
                    <a:lnTo>
                      <a:pt x="267669" y="88795"/>
                    </a:lnTo>
                    <a:lnTo>
                      <a:pt x="0" y="88795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267669" cy="1173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732035" cy="2087932"/>
            </a:xfrm>
            <a:custGeom>
              <a:avLst/>
              <a:gdLst/>
              <a:ahLst/>
              <a:cxnLst/>
              <a:rect r="r" b="b" t="t" l="l"/>
              <a:pathLst>
                <a:path h="2087932" w="1732035">
                  <a:moveTo>
                    <a:pt x="0" y="0"/>
                  </a:moveTo>
                  <a:lnTo>
                    <a:pt x="1732035" y="0"/>
                  </a:lnTo>
                  <a:lnTo>
                    <a:pt x="1732035" y="2087932"/>
                  </a:lnTo>
                  <a:lnTo>
                    <a:pt x="0" y="2087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4126245" y="75684"/>
            <a:ext cx="7090356" cy="92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Club Officer Awards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298385" y="1617162"/>
            <a:ext cx="732446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Application    Cut-Off date : 30th April 2025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791782" y="5959499"/>
            <a:ext cx="13738783" cy="1787094"/>
            <a:chOff x="0" y="0"/>
            <a:chExt cx="18318378" cy="2382792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647581"/>
              <a:ext cx="5687692" cy="1087630"/>
              <a:chOff x="0" y="0"/>
              <a:chExt cx="1123495" cy="214841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123495" cy="214841"/>
              </a:xfrm>
              <a:custGeom>
                <a:avLst/>
                <a:gdLst/>
                <a:ahLst/>
                <a:cxnLst/>
                <a:rect r="r" b="b" t="t" l="l"/>
                <a:pathLst>
                  <a:path h="214841" w="1123495">
                    <a:moveTo>
                      <a:pt x="92560" y="0"/>
                    </a:moveTo>
                    <a:lnTo>
                      <a:pt x="1030935" y="0"/>
                    </a:lnTo>
                    <a:cubicBezTo>
                      <a:pt x="1055483" y="0"/>
                      <a:pt x="1079026" y="9752"/>
                      <a:pt x="1096385" y="27110"/>
                    </a:cubicBezTo>
                    <a:cubicBezTo>
                      <a:pt x="1113743" y="44468"/>
                      <a:pt x="1123495" y="68011"/>
                      <a:pt x="1123495" y="92560"/>
                    </a:cubicBezTo>
                    <a:lnTo>
                      <a:pt x="1123495" y="122281"/>
                    </a:lnTo>
                    <a:cubicBezTo>
                      <a:pt x="1123495" y="146829"/>
                      <a:pt x="1113743" y="170372"/>
                      <a:pt x="1096385" y="187730"/>
                    </a:cubicBezTo>
                    <a:cubicBezTo>
                      <a:pt x="1079026" y="205089"/>
                      <a:pt x="1055483" y="214841"/>
                      <a:pt x="1030935" y="214841"/>
                    </a:cubicBezTo>
                    <a:lnTo>
                      <a:pt x="92560" y="214841"/>
                    </a:lnTo>
                    <a:cubicBezTo>
                      <a:pt x="68011" y="214841"/>
                      <a:pt x="44468" y="205089"/>
                      <a:pt x="27110" y="187730"/>
                    </a:cubicBezTo>
                    <a:cubicBezTo>
                      <a:pt x="9752" y="170372"/>
                      <a:pt x="0" y="146829"/>
                      <a:pt x="0" y="122281"/>
                    </a:cubicBezTo>
                    <a:lnTo>
                      <a:pt x="0" y="92560"/>
                    </a:lnTo>
                    <a:cubicBezTo>
                      <a:pt x="0" y="68011"/>
                      <a:pt x="9752" y="44468"/>
                      <a:pt x="27110" y="27110"/>
                    </a:cubicBezTo>
                    <a:cubicBezTo>
                      <a:pt x="44468" y="9752"/>
                      <a:pt x="68011" y="0"/>
                      <a:pt x="92560" y="0"/>
                    </a:cubicBezTo>
                    <a:close/>
                  </a:path>
                </a:pathLst>
              </a:custGeom>
              <a:solidFill>
                <a:srgbClr val="772432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47625"/>
                <a:ext cx="1123495" cy="2624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  <a:r>
                  <a:rPr lang="en-US" b="true" sz="2000">
                    <a:solidFill>
                      <a:srgbClr val="F2DF74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Smart Secretary</a:t>
                </a: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6567664" y="0"/>
              <a:ext cx="11750714" cy="2382792"/>
              <a:chOff x="0" y="0"/>
              <a:chExt cx="2321129" cy="470675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321129" cy="470675"/>
              </a:xfrm>
              <a:custGeom>
                <a:avLst/>
                <a:gdLst/>
                <a:ahLst/>
                <a:cxnLst/>
                <a:rect r="r" b="b" t="t" l="l"/>
                <a:pathLst>
                  <a:path h="470675" w="2321129">
                    <a:moveTo>
                      <a:pt x="44802" y="0"/>
                    </a:moveTo>
                    <a:lnTo>
                      <a:pt x="2276327" y="0"/>
                    </a:lnTo>
                    <a:cubicBezTo>
                      <a:pt x="2301070" y="0"/>
                      <a:pt x="2321129" y="20058"/>
                      <a:pt x="2321129" y="44802"/>
                    </a:cubicBezTo>
                    <a:lnTo>
                      <a:pt x="2321129" y="425873"/>
                    </a:lnTo>
                    <a:cubicBezTo>
                      <a:pt x="2321129" y="450617"/>
                      <a:pt x="2301070" y="470675"/>
                      <a:pt x="2276327" y="470675"/>
                    </a:cubicBezTo>
                    <a:lnTo>
                      <a:pt x="44802" y="470675"/>
                    </a:lnTo>
                    <a:cubicBezTo>
                      <a:pt x="20058" y="470675"/>
                      <a:pt x="0" y="450617"/>
                      <a:pt x="0" y="425873"/>
                    </a:cubicBezTo>
                    <a:lnTo>
                      <a:pt x="0" y="44802"/>
                    </a:lnTo>
                    <a:cubicBezTo>
                      <a:pt x="0" y="20058"/>
                      <a:pt x="20058" y="0"/>
                      <a:pt x="44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2DF74"/>
                </a:solidFill>
                <a:prstDash val="solid"/>
                <a:round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2321129" cy="4992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 marL="798838" indent="-266279" lvl="2">
                  <a:lnSpc>
                    <a:spcPts val="2590"/>
                  </a:lnSpc>
                  <a:buFont typeface="Arial"/>
                  <a:buChar char="⚬"/>
                </a:pPr>
                <a:r>
                  <a:rPr lang="en-US" b="true" sz="18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MOM for min 16 meetings in case of normal Club &amp; 8 for Advanced / Specialty Clubs.</a:t>
                </a:r>
              </a:p>
              <a:p>
                <a:pPr algn="l" marL="798838" indent="-266279" lvl="2">
                  <a:lnSpc>
                    <a:spcPts val="2590"/>
                  </a:lnSpc>
                  <a:buFont typeface="Arial"/>
                  <a:buChar char="⚬"/>
                </a:pPr>
                <a:r>
                  <a:rPr lang="en-US" b="true" sz="18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MOM posted within 7 days of meeting date.</a:t>
                </a:r>
              </a:p>
              <a:p>
                <a:pPr algn="l" marL="798838" indent="-266279" lvl="2">
                  <a:lnSpc>
                    <a:spcPts val="2590"/>
                  </a:lnSpc>
                  <a:buFont typeface="Arial"/>
                  <a:buChar char="⚬"/>
                </a:pPr>
                <a:r>
                  <a:rPr lang="en-US" b="true" sz="1850">
                    <a:solidFill>
                      <a:srgbClr val="000000"/>
                    </a:solidFill>
                    <a:latin typeface="Open Sauce Bold"/>
                    <a:ea typeface="Open Sauce Bold"/>
                    <a:cs typeface="Open Sauce Bold"/>
                    <a:sym typeface="Open Sauce Bold"/>
                  </a:rPr>
                  <a:t>Meeting Agenda records maintained in order in a folder.</a:t>
                </a: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5261180" y="336488"/>
              <a:ext cx="1818389" cy="1709815"/>
              <a:chOff x="0" y="0"/>
              <a:chExt cx="864413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6441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64413">
                    <a:moveTo>
                      <a:pt x="432207" y="0"/>
                    </a:moveTo>
                    <a:cubicBezTo>
                      <a:pt x="193505" y="0"/>
                      <a:pt x="0" y="181951"/>
                      <a:pt x="0" y="406400"/>
                    </a:cubicBezTo>
                    <a:cubicBezTo>
                      <a:pt x="0" y="630849"/>
                      <a:pt x="193505" y="812800"/>
                      <a:pt x="432207" y="812800"/>
                    </a:cubicBezTo>
                    <a:cubicBezTo>
                      <a:pt x="670908" y="812800"/>
                      <a:pt x="864413" y="630849"/>
                      <a:pt x="864413" y="406400"/>
                    </a:cubicBezTo>
                    <a:cubicBezTo>
                      <a:pt x="864413" y="181951"/>
                      <a:pt x="670908" y="0"/>
                      <a:pt x="432207" y="0"/>
                    </a:cubicBezTo>
                    <a:close/>
                  </a:path>
                </a:pathLst>
              </a:custGeom>
              <a:solidFill>
                <a:srgbClr val="F2DF74"/>
              </a:solidFill>
              <a:ln w="38100" cap="sq">
                <a:solidFill>
                  <a:srgbClr val="772432"/>
                </a:solidFill>
                <a:prstDash val="solid"/>
                <a:miter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81039" y="38100"/>
                <a:ext cx="702336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400">
                    <a:solidFill>
                      <a:srgbClr val="000000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CO-2</a:t>
                </a:r>
              </a:p>
            </p:txBody>
          </p:sp>
        </p:grpSp>
      </p:grpSp>
      <p:grpSp>
        <p:nvGrpSpPr>
          <p:cNvPr name="Group 37" id="37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395163" y="287848"/>
            <a:ext cx="1886534" cy="2023308"/>
          </a:xfrm>
          <a:custGeom>
            <a:avLst/>
            <a:gdLst/>
            <a:ahLst/>
            <a:cxnLst/>
            <a:rect r="r" b="b" t="t" l="l"/>
            <a:pathLst>
              <a:path h="2023308" w="1886534">
                <a:moveTo>
                  <a:pt x="0" y="0"/>
                </a:moveTo>
                <a:lnTo>
                  <a:pt x="1886534" y="0"/>
                </a:lnTo>
                <a:lnTo>
                  <a:pt x="1886534" y="2023307"/>
                </a:lnTo>
                <a:lnTo>
                  <a:pt x="0" y="2023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42" id="42"/>
          <p:cNvSpPr/>
          <p:nvPr/>
        </p:nvSpPr>
        <p:spPr>
          <a:xfrm>
            <a:off x="4425303" y="1261401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36333" y="7569508"/>
            <a:ext cx="1897219" cy="1897219"/>
          </a:xfrm>
          <a:custGeom>
            <a:avLst/>
            <a:gdLst/>
            <a:ahLst/>
            <a:cxnLst/>
            <a:rect r="r" b="b" t="t" l="l"/>
            <a:pathLst>
              <a:path h="1897219" w="1897219">
                <a:moveTo>
                  <a:pt x="0" y="0"/>
                </a:moveTo>
                <a:lnTo>
                  <a:pt x="1897219" y="0"/>
                </a:lnTo>
                <a:lnTo>
                  <a:pt x="1897219" y="1897219"/>
                </a:lnTo>
                <a:lnTo>
                  <a:pt x="0" y="189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827219" y="4433515"/>
            <a:ext cx="1299026" cy="1565949"/>
            <a:chOff x="0" y="0"/>
            <a:chExt cx="1732035" cy="2087932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1513358"/>
              <a:ext cx="1732035" cy="574575"/>
              <a:chOff x="0" y="0"/>
              <a:chExt cx="267669" cy="8879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67669" cy="88795"/>
              </a:xfrm>
              <a:custGeom>
                <a:avLst/>
                <a:gdLst/>
                <a:ahLst/>
                <a:cxnLst/>
                <a:rect r="r" b="b" t="t" l="l"/>
                <a:pathLst>
                  <a:path h="88795" w="267669">
                    <a:moveTo>
                      <a:pt x="0" y="0"/>
                    </a:moveTo>
                    <a:lnTo>
                      <a:pt x="267669" y="0"/>
                    </a:lnTo>
                    <a:lnTo>
                      <a:pt x="267669" y="88795"/>
                    </a:lnTo>
                    <a:lnTo>
                      <a:pt x="0" y="88795"/>
                    </a:lnTo>
                    <a:close/>
                  </a:path>
                </a:pathLst>
              </a:custGeom>
              <a:solidFill>
                <a:srgbClr val="F2DF74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267669" cy="1173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90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32035" cy="2087932"/>
            </a:xfrm>
            <a:custGeom>
              <a:avLst/>
              <a:gdLst/>
              <a:ahLst/>
              <a:cxnLst/>
              <a:rect r="r" b="b" t="t" l="l"/>
              <a:pathLst>
                <a:path h="2087932" w="1732035">
                  <a:moveTo>
                    <a:pt x="0" y="0"/>
                  </a:moveTo>
                  <a:lnTo>
                    <a:pt x="1732035" y="0"/>
                  </a:lnTo>
                  <a:lnTo>
                    <a:pt x="1732035" y="2087932"/>
                  </a:lnTo>
                  <a:lnTo>
                    <a:pt x="0" y="2087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4126245" y="75684"/>
            <a:ext cx="7090356" cy="92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Club Officer Awards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009190" y="1217034"/>
            <a:ext cx="7324467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Application    Cut-Off date : 30th April 2025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436629" y="3254342"/>
            <a:ext cx="4506681" cy="675991"/>
            <a:chOff x="0" y="0"/>
            <a:chExt cx="1186945" cy="17803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86945" cy="178039"/>
            </a:xfrm>
            <a:custGeom>
              <a:avLst/>
              <a:gdLst/>
              <a:ahLst/>
              <a:cxnLst/>
              <a:rect r="r" b="b" t="t" l="l"/>
              <a:pathLst>
                <a:path h="178039" w="1186945">
                  <a:moveTo>
                    <a:pt x="87612" y="0"/>
                  </a:moveTo>
                  <a:lnTo>
                    <a:pt x="1099333" y="0"/>
                  </a:lnTo>
                  <a:cubicBezTo>
                    <a:pt x="1122569" y="0"/>
                    <a:pt x="1144853" y="9230"/>
                    <a:pt x="1161284" y="25661"/>
                  </a:cubicBezTo>
                  <a:cubicBezTo>
                    <a:pt x="1177714" y="42091"/>
                    <a:pt x="1186945" y="64376"/>
                    <a:pt x="1186945" y="87612"/>
                  </a:cubicBezTo>
                  <a:lnTo>
                    <a:pt x="1186945" y="90427"/>
                  </a:lnTo>
                  <a:cubicBezTo>
                    <a:pt x="1186945" y="138814"/>
                    <a:pt x="1147720" y="178039"/>
                    <a:pt x="1099333" y="178039"/>
                  </a:cubicBezTo>
                  <a:lnTo>
                    <a:pt x="87612" y="178039"/>
                  </a:lnTo>
                  <a:cubicBezTo>
                    <a:pt x="64376" y="178039"/>
                    <a:pt x="42091" y="168808"/>
                    <a:pt x="25661" y="152378"/>
                  </a:cubicBezTo>
                  <a:cubicBezTo>
                    <a:pt x="9230" y="135947"/>
                    <a:pt x="0" y="113663"/>
                    <a:pt x="0" y="90427"/>
                  </a:cubicBezTo>
                  <a:lnTo>
                    <a:pt x="0" y="87612"/>
                  </a:lnTo>
                  <a:cubicBezTo>
                    <a:pt x="0" y="64376"/>
                    <a:pt x="9230" y="42091"/>
                    <a:pt x="25661" y="25661"/>
                  </a:cubicBezTo>
                  <a:cubicBezTo>
                    <a:pt x="42091" y="9230"/>
                    <a:pt x="64376" y="0"/>
                    <a:pt x="87612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186945" cy="225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Dynamic VPE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505285" y="1912714"/>
            <a:ext cx="9310757" cy="3359247"/>
            <a:chOff x="0" y="0"/>
            <a:chExt cx="2452216" cy="8847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452216" cy="884740"/>
            </a:xfrm>
            <a:custGeom>
              <a:avLst/>
              <a:gdLst/>
              <a:ahLst/>
              <a:cxnLst/>
              <a:rect r="r" b="b" t="t" l="l"/>
              <a:pathLst>
                <a:path h="884740" w="2452216">
                  <a:moveTo>
                    <a:pt x="42407" y="0"/>
                  </a:moveTo>
                  <a:lnTo>
                    <a:pt x="2409809" y="0"/>
                  </a:lnTo>
                  <a:cubicBezTo>
                    <a:pt x="2421056" y="0"/>
                    <a:pt x="2431842" y="4468"/>
                    <a:pt x="2439795" y="12421"/>
                  </a:cubicBezTo>
                  <a:cubicBezTo>
                    <a:pt x="2447748" y="20373"/>
                    <a:pt x="2452216" y="31160"/>
                    <a:pt x="2452216" y="42407"/>
                  </a:cubicBezTo>
                  <a:lnTo>
                    <a:pt x="2452216" y="842333"/>
                  </a:lnTo>
                  <a:cubicBezTo>
                    <a:pt x="2452216" y="865754"/>
                    <a:pt x="2433230" y="884740"/>
                    <a:pt x="2409809" y="884740"/>
                  </a:cubicBezTo>
                  <a:lnTo>
                    <a:pt x="42407" y="884740"/>
                  </a:lnTo>
                  <a:cubicBezTo>
                    <a:pt x="18986" y="884740"/>
                    <a:pt x="0" y="865754"/>
                    <a:pt x="0" y="842333"/>
                  </a:cubicBezTo>
                  <a:lnTo>
                    <a:pt x="0" y="42407"/>
                  </a:lnTo>
                  <a:cubicBezTo>
                    <a:pt x="0" y="18986"/>
                    <a:pt x="18986" y="0"/>
                    <a:pt x="4240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2452216" cy="9133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Distinguishedstatus on or before 30-Apr-25.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100% Pathways enrolment (for members until Mar 2025).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Conducts at least 18 meetings (9 for Advanced / Specialty Clubs).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 Min 4 Education modules (2 for Advanced /Specialty Clubs).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Acceptable module Topics see Annexure 1.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Educational awards claimed for at least 10 distinct members (or 50% of base membership).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Club conducts Annual Speech Contest.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Club conducts New Member Orientation at least once.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Moments Of Truth is conducted with minimum of 50%-member attendance.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573883" y="2965607"/>
            <a:ext cx="1399499" cy="1356513"/>
            <a:chOff x="0" y="0"/>
            <a:chExt cx="913232" cy="88518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13232" cy="885181"/>
            </a:xfrm>
            <a:custGeom>
              <a:avLst/>
              <a:gdLst/>
              <a:ahLst/>
              <a:cxnLst/>
              <a:rect r="r" b="b" t="t" l="l"/>
              <a:pathLst>
                <a:path h="885181" w="913232">
                  <a:moveTo>
                    <a:pt x="456616" y="0"/>
                  </a:moveTo>
                  <a:cubicBezTo>
                    <a:pt x="204434" y="0"/>
                    <a:pt x="0" y="198155"/>
                    <a:pt x="0" y="442591"/>
                  </a:cubicBezTo>
                  <a:cubicBezTo>
                    <a:pt x="0" y="687027"/>
                    <a:pt x="204434" y="885181"/>
                    <a:pt x="456616" y="885181"/>
                  </a:cubicBezTo>
                  <a:cubicBezTo>
                    <a:pt x="708798" y="885181"/>
                    <a:pt x="913232" y="687027"/>
                    <a:pt x="913232" y="442591"/>
                  </a:cubicBezTo>
                  <a:cubicBezTo>
                    <a:pt x="913232" y="198155"/>
                    <a:pt x="708798" y="0"/>
                    <a:pt x="456616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85615" y="44886"/>
              <a:ext cx="742001" cy="757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CO-3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557715" y="7076194"/>
            <a:ext cx="4506681" cy="605314"/>
            <a:chOff x="0" y="0"/>
            <a:chExt cx="1186945" cy="15942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86945" cy="159424"/>
            </a:xfrm>
            <a:custGeom>
              <a:avLst/>
              <a:gdLst/>
              <a:ahLst/>
              <a:cxnLst/>
              <a:rect r="r" b="b" t="t" l="l"/>
              <a:pathLst>
                <a:path h="159424" w="1186945">
                  <a:moveTo>
                    <a:pt x="79712" y="0"/>
                  </a:moveTo>
                  <a:lnTo>
                    <a:pt x="1107233" y="0"/>
                  </a:lnTo>
                  <a:cubicBezTo>
                    <a:pt x="1128373" y="0"/>
                    <a:pt x="1148649" y="8398"/>
                    <a:pt x="1163598" y="23347"/>
                  </a:cubicBezTo>
                  <a:cubicBezTo>
                    <a:pt x="1178546" y="38296"/>
                    <a:pt x="1186945" y="58571"/>
                    <a:pt x="1186945" y="79712"/>
                  </a:cubicBezTo>
                  <a:lnTo>
                    <a:pt x="1186945" y="79712"/>
                  </a:lnTo>
                  <a:cubicBezTo>
                    <a:pt x="1186945" y="123736"/>
                    <a:pt x="1151256" y="159424"/>
                    <a:pt x="1107233" y="159424"/>
                  </a:cubicBezTo>
                  <a:lnTo>
                    <a:pt x="79712" y="159424"/>
                  </a:lnTo>
                  <a:cubicBezTo>
                    <a:pt x="35688" y="159424"/>
                    <a:pt x="0" y="123736"/>
                    <a:pt x="0" y="79712"/>
                  </a:cubicBezTo>
                  <a:lnTo>
                    <a:pt x="0" y="79712"/>
                  </a:lnTo>
                  <a:cubicBezTo>
                    <a:pt x="0" y="35688"/>
                    <a:pt x="35688" y="0"/>
                    <a:pt x="79712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1186945" cy="2070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Outstanding President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592159" y="5760395"/>
            <a:ext cx="9310757" cy="3008031"/>
            <a:chOff x="0" y="0"/>
            <a:chExt cx="2452216" cy="79223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452216" cy="792239"/>
            </a:xfrm>
            <a:custGeom>
              <a:avLst/>
              <a:gdLst/>
              <a:ahLst/>
              <a:cxnLst/>
              <a:rect r="r" b="b" t="t" l="l"/>
              <a:pathLst>
                <a:path h="792239" w="2452216">
                  <a:moveTo>
                    <a:pt x="42407" y="0"/>
                  </a:moveTo>
                  <a:lnTo>
                    <a:pt x="2409809" y="0"/>
                  </a:lnTo>
                  <a:cubicBezTo>
                    <a:pt x="2421056" y="0"/>
                    <a:pt x="2431842" y="4468"/>
                    <a:pt x="2439795" y="12421"/>
                  </a:cubicBezTo>
                  <a:cubicBezTo>
                    <a:pt x="2447748" y="20373"/>
                    <a:pt x="2452216" y="31160"/>
                    <a:pt x="2452216" y="42407"/>
                  </a:cubicBezTo>
                  <a:lnTo>
                    <a:pt x="2452216" y="749832"/>
                  </a:lnTo>
                  <a:cubicBezTo>
                    <a:pt x="2452216" y="773253"/>
                    <a:pt x="2433230" y="792239"/>
                    <a:pt x="2409809" y="792239"/>
                  </a:cubicBezTo>
                  <a:lnTo>
                    <a:pt x="42407" y="792239"/>
                  </a:lnTo>
                  <a:cubicBezTo>
                    <a:pt x="18986" y="792239"/>
                    <a:pt x="0" y="773253"/>
                    <a:pt x="0" y="749832"/>
                  </a:cubicBezTo>
                  <a:lnTo>
                    <a:pt x="0" y="42407"/>
                  </a:lnTo>
                  <a:cubicBezTo>
                    <a:pt x="0" y="18986"/>
                    <a:pt x="18986" y="0"/>
                    <a:pt x="4240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2452216" cy="8208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Distinguished status on or before 30-Apr-25.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Presides minimum 16 regular Club Meetings (8 in case of Advanced / Specialty Clubs).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Submit Club Success Plan before 15-Aug-24.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Conducts minimum 4 Ex-Com meetings.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All 7 Club Officer underwent training in both COT.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Club does at least one of the following - Sponsor a new Club / Speechcraft / YLP / Community Service event / Open House.</a:t>
              </a:r>
            </a:p>
            <a:p>
              <a:pPr algn="l" marL="755659" indent="-251886" lvl="2">
                <a:lnSpc>
                  <a:spcPts val="2450"/>
                </a:lnSpc>
                <a:buFont typeface="Arial"/>
                <a:buChar char="⚬"/>
              </a:pPr>
              <a:r>
                <a:rPr lang="en-US" b="true" sz="17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No net membership loss as on 30-Apr-25 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573883" y="6680652"/>
            <a:ext cx="1399499" cy="1282097"/>
            <a:chOff x="0" y="0"/>
            <a:chExt cx="887046" cy="81263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87046" cy="812633"/>
            </a:xfrm>
            <a:custGeom>
              <a:avLst/>
              <a:gdLst/>
              <a:ahLst/>
              <a:cxnLst/>
              <a:rect r="r" b="b" t="t" l="l"/>
              <a:pathLst>
                <a:path h="812633" w="887046">
                  <a:moveTo>
                    <a:pt x="443523" y="0"/>
                  </a:moveTo>
                  <a:cubicBezTo>
                    <a:pt x="198572" y="0"/>
                    <a:pt x="0" y="181914"/>
                    <a:pt x="0" y="406316"/>
                  </a:cubicBezTo>
                  <a:cubicBezTo>
                    <a:pt x="0" y="630719"/>
                    <a:pt x="198572" y="812633"/>
                    <a:pt x="443523" y="812633"/>
                  </a:cubicBezTo>
                  <a:cubicBezTo>
                    <a:pt x="688474" y="812633"/>
                    <a:pt x="887046" y="630719"/>
                    <a:pt x="887046" y="406316"/>
                  </a:cubicBezTo>
                  <a:cubicBezTo>
                    <a:pt x="887046" y="181914"/>
                    <a:pt x="688474" y="0"/>
                    <a:pt x="443523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83161" y="38084"/>
              <a:ext cx="720725" cy="698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CO-4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395163" y="287848"/>
            <a:ext cx="1886534" cy="2023308"/>
          </a:xfrm>
          <a:custGeom>
            <a:avLst/>
            <a:gdLst/>
            <a:ahLst/>
            <a:cxnLst/>
            <a:rect r="r" b="b" t="t" l="l"/>
            <a:pathLst>
              <a:path h="2023308" w="1886534">
                <a:moveTo>
                  <a:pt x="0" y="0"/>
                </a:moveTo>
                <a:lnTo>
                  <a:pt x="1886534" y="0"/>
                </a:lnTo>
                <a:lnTo>
                  <a:pt x="1886534" y="2023307"/>
                </a:lnTo>
                <a:lnTo>
                  <a:pt x="0" y="2023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40" id="40"/>
          <p:cNvSpPr/>
          <p:nvPr/>
        </p:nvSpPr>
        <p:spPr>
          <a:xfrm>
            <a:off x="4425303" y="1019175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630361" y="886341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7" id="7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60886" y="2034613"/>
            <a:ext cx="4096384" cy="658479"/>
            <a:chOff x="0" y="0"/>
            <a:chExt cx="1078883" cy="17342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78883" cy="173426"/>
            </a:xfrm>
            <a:custGeom>
              <a:avLst/>
              <a:gdLst/>
              <a:ahLst/>
              <a:cxnLst/>
              <a:rect r="r" b="b" t="t" l="l"/>
              <a:pathLst>
                <a:path h="173426" w="1078883">
                  <a:moveTo>
                    <a:pt x="86713" y="0"/>
                  </a:moveTo>
                  <a:lnTo>
                    <a:pt x="992170" y="0"/>
                  </a:lnTo>
                  <a:cubicBezTo>
                    <a:pt x="1040060" y="0"/>
                    <a:pt x="1078883" y="38823"/>
                    <a:pt x="1078883" y="86713"/>
                  </a:cubicBezTo>
                  <a:lnTo>
                    <a:pt x="1078883" y="86713"/>
                  </a:lnTo>
                  <a:cubicBezTo>
                    <a:pt x="1078883" y="134604"/>
                    <a:pt x="1040060" y="173426"/>
                    <a:pt x="992170" y="173426"/>
                  </a:cubicBezTo>
                  <a:lnTo>
                    <a:pt x="86713" y="173426"/>
                  </a:lnTo>
                  <a:cubicBezTo>
                    <a:pt x="38823" y="173426"/>
                    <a:pt x="0" y="134604"/>
                    <a:pt x="0" y="86713"/>
                  </a:cubicBezTo>
                  <a:lnTo>
                    <a:pt x="0" y="86713"/>
                  </a:lnTo>
                  <a:cubicBezTo>
                    <a:pt x="0" y="38823"/>
                    <a:pt x="38823" y="0"/>
                    <a:pt x="86713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078883" cy="221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Fast Track Club 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523667" y="1864226"/>
            <a:ext cx="8608634" cy="911345"/>
            <a:chOff x="0" y="0"/>
            <a:chExt cx="2267295" cy="2400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67295" cy="240025"/>
            </a:xfrm>
            <a:custGeom>
              <a:avLst/>
              <a:gdLst/>
              <a:ahLst/>
              <a:cxnLst/>
              <a:rect r="r" b="b" t="t" l="l"/>
              <a:pathLst>
                <a:path h="240025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94160"/>
                  </a:lnTo>
                  <a:cubicBezTo>
                    <a:pt x="2267295" y="219491"/>
                    <a:pt x="2246760" y="240025"/>
                    <a:pt x="2221429" y="240025"/>
                  </a:cubicBezTo>
                  <a:lnTo>
                    <a:pt x="45865" y="240025"/>
                  </a:lnTo>
                  <a:cubicBezTo>
                    <a:pt x="33701" y="240025"/>
                    <a:pt x="22035" y="235193"/>
                    <a:pt x="13434" y="226591"/>
                  </a:cubicBezTo>
                  <a:cubicBezTo>
                    <a:pt x="4832" y="217990"/>
                    <a:pt x="0" y="206324"/>
                    <a:pt x="0" y="194160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267295" cy="268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minimum 2 out of 6 DCP Educational Goals on or before </a:t>
              </a:r>
            </a:p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30-Sep-2024.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420869" y="1867096"/>
            <a:ext cx="1309639" cy="1035165"/>
            <a:chOff x="0" y="0"/>
            <a:chExt cx="830089" cy="65611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30089" cy="656119"/>
            </a:xfrm>
            <a:custGeom>
              <a:avLst/>
              <a:gdLst/>
              <a:ahLst/>
              <a:cxnLst/>
              <a:rect r="r" b="b" t="t" l="l"/>
              <a:pathLst>
                <a:path h="656119" w="830089">
                  <a:moveTo>
                    <a:pt x="415045" y="0"/>
                  </a:moveTo>
                  <a:cubicBezTo>
                    <a:pt x="185822" y="0"/>
                    <a:pt x="0" y="146877"/>
                    <a:pt x="0" y="328060"/>
                  </a:cubicBezTo>
                  <a:cubicBezTo>
                    <a:pt x="0" y="509242"/>
                    <a:pt x="185822" y="656119"/>
                    <a:pt x="415045" y="656119"/>
                  </a:cubicBezTo>
                  <a:cubicBezTo>
                    <a:pt x="644268" y="656119"/>
                    <a:pt x="830089" y="509242"/>
                    <a:pt x="830089" y="328060"/>
                  </a:cubicBezTo>
                  <a:cubicBezTo>
                    <a:pt x="830089" y="146877"/>
                    <a:pt x="644268" y="0"/>
                    <a:pt x="415045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7821" y="23411"/>
              <a:ext cx="674448" cy="571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C1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641400" y="3193846"/>
            <a:ext cx="4096384" cy="574729"/>
            <a:chOff x="0" y="0"/>
            <a:chExt cx="1078883" cy="15136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78883" cy="151369"/>
            </a:xfrm>
            <a:custGeom>
              <a:avLst/>
              <a:gdLst/>
              <a:ahLst/>
              <a:cxnLst/>
              <a:rect r="r" b="b" t="t" l="l"/>
              <a:pathLst>
                <a:path h="151369" w="1078883">
                  <a:moveTo>
                    <a:pt x="75685" y="0"/>
                  </a:moveTo>
                  <a:lnTo>
                    <a:pt x="1003199" y="0"/>
                  </a:lnTo>
                  <a:cubicBezTo>
                    <a:pt x="1044998" y="0"/>
                    <a:pt x="1078883" y="33885"/>
                    <a:pt x="1078883" y="75685"/>
                  </a:cubicBezTo>
                  <a:lnTo>
                    <a:pt x="1078883" y="75685"/>
                  </a:lnTo>
                  <a:cubicBezTo>
                    <a:pt x="1078883" y="95757"/>
                    <a:pt x="1070909" y="115008"/>
                    <a:pt x="1056716" y="129202"/>
                  </a:cubicBezTo>
                  <a:cubicBezTo>
                    <a:pt x="1042522" y="143395"/>
                    <a:pt x="1023271" y="151369"/>
                    <a:pt x="1003199" y="151369"/>
                  </a:cubicBezTo>
                  <a:lnTo>
                    <a:pt x="75685" y="151369"/>
                  </a:lnTo>
                  <a:cubicBezTo>
                    <a:pt x="55612" y="151369"/>
                    <a:pt x="36361" y="143395"/>
                    <a:pt x="22167" y="129202"/>
                  </a:cubicBezTo>
                  <a:cubicBezTo>
                    <a:pt x="7974" y="115008"/>
                    <a:pt x="0" y="95757"/>
                    <a:pt x="0" y="75685"/>
                  </a:cubicBezTo>
                  <a:lnTo>
                    <a:pt x="0" y="75685"/>
                  </a:lnTo>
                  <a:cubicBezTo>
                    <a:pt x="0" y="55612"/>
                    <a:pt x="7974" y="36361"/>
                    <a:pt x="22167" y="22167"/>
                  </a:cubicBezTo>
                  <a:cubicBezTo>
                    <a:pt x="36361" y="7974"/>
                    <a:pt x="55612" y="0"/>
                    <a:pt x="75685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1078883" cy="198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Swift Five Club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504181" y="3045129"/>
            <a:ext cx="8608634" cy="795435"/>
            <a:chOff x="0" y="0"/>
            <a:chExt cx="2267295" cy="20949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267295" cy="209497"/>
            </a:xfrm>
            <a:custGeom>
              <a:avLst/>
              <a:gdLst/>
              <a:ahLst/>
              <a:cxnLst/>
              <a:rect r="r" b="b" t="t" l="l"/>
              <a:pathLst>
                <a:path h="209497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63632"/>
                  </a:lnTo>
                  <a:cubicBezTo>
                    <a:pt x="2267295" y="188963"/>
                    <a:pt x="2246760" y="209497"/>
                    <a:pt x="2221429" y="209497"/>
                  </a:cubicBezTo>
                  <a:lnTo>
                    <a:pt x="45865" y="209497"/>
                  </a:lnTo>
                  <a:cubicBezTo>
                    <a:pt x="33701" y="209497"/>
                    <a:pt x="22035" y="204665"/>
                    <a:pt x="13434" y="196064"/>
                  </a:cubicBezTo>
                  <a:cubicBezTo>
                    <a:pt x="4832" y="187462"/>
                    <a:pt x="0" y="175796"/>
                    <a:pt x="0" y="163632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267295" cy="2380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5 DCP Goals as on 31-Dec-24.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401383" y="3047634"/>
            <a:ext cx="1309639" cy="903506"/>
            <a:chOff x="0" y="0"/>
            <a:chExt cx="830089" cy="57267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30089" cy="572670"/>
            </a:xfrm>
            <a:custGeom>
              <a:avLst/>
              <a:gdLst/>
              <a:ahLst/>
              <a:cxnLst/>
              <a:rect r="r" b="b" t="t" l="l"/>
              <a:pathLst>
                <a:path h="572670" w="830089">
                  <a:moveTo>
                    <a:pt x="415045" y="0"/>
                  </a:moveTo>
                  <a:cubicBezTo>
                    <a:pt x="185822" y="0"/>
                    <a:pt x="0" y="128197"/>
                    <a:pt x="0" y="286335"/>
                  </a:cubicBezTo>
                  <a:cubicBezTo>
                    <a:pt x="0" y="444473"/>
                    <a:pt x="185822" y="572670"/>
                    <a:pt x="415045" y="572670"/>
                  </a:cubicBezTo>
                  <a:cubicBezTo>
                    <a:pt x="644268" y="572670"/>
                    <a:pt x="830089" y="444473"/>
                    <a:pt x="830089" y="286335"/>
                  </a:cubicBezTo>
                  <a:cubicBezTo>
                    <a:pt x="830089" y="128197"/>
                    <a:pt x="644268" y="0"/>
                    <a:pt x="415045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7821" y="15588"/>
              <a:ext cx="674448" cy="5033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C2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660886" y="4468005"/>
            <a:ext cx="4096384" cy="600303"/>
            <a:chOff x="0" y="0"/>
            <a:chExt cx="1078883" cy="15810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78883" cy="158104"/>
            </a:xfrm>
            <a:custGeom>
              <a:avLst/>
              <a:gdLst/>
              <a:ahLst/>
              <a:cxnLst/>
              <a:rect r="r" b="b" t="t" l="l"/>
              <a:pathLst>
                <a:path h="158104" w="1078883">
                  <a:moveTo>
                    <a:pt x="79052" y="0"/>
                  </a:moveTo>
                  <a:lnTo>
                    <a:pt x="999831" y="0"/>
                  </a:lnTo>
                  <a:cubicBezTo>
                    <a:pt x="1043490" y="0"/>
                    <a:pt x="1078883" y="35393"/>
                    <a:pt x="1078883" y="79052"/>
                  </a:cubicBezTo>
                  <a:lnTo>
                    <a:pt x="1078883" y="79052"/>
                  </a:lnTo>
                  <a:cubicBezTo>
                    <a:pt x="1078883" y="100018"/>
                    <a:pt x="1070555" y="120125"/>
                    <a:pt x="1055729" y="134951"/>
                  </a:cubicBezTo>
                  <a:cubicBezTo>
                    <a:pt x="1040904" y="149776"/>
                    <a:pt x="1020797" y="158104"/>
                    <a:pt x="999831" y="158104"/>
                  </a:cubicBezTo>
                  <a:lnTo>
                    <a:pt x="79052" y="158104"/>
                  </a:lnTo>
                  <a:cubicBezTo>
                    <a:pt x="35393" y="158104"/>
                    <a:pt x="0" y="122712"/>
                    <a:pt x="0" y="79052"/>
                  </a:cubicBezTo>
                  <a:lnTo>
                    <a:pt x="0" y="79052"/>
                  </a:lnTo>
                  <a:cubicBezTo>
                    <a:pt x="0" y="35393"/>
                    <a:pt x="35393" y="0"/>
                    <a:pt x="79052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1078883" cy="205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Fleet Seven Club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6523667" y="4312671"/>
            <a:ext cx="8608634" cy="830829"/>
            <a:chOff x="0" y="0"/>
            <a:chExt cx="2267295" cy="21881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267295" cy="218819"/>
            </a:xfrm>
            <a:custGeom>
              <a:avLst/>
              <a:gdLst/>
              <a:ahLst/>
              <a:cxnLst/>
              <a:rect r="r" b="b" t="t" l="l"/>
              <a:pathLst>
                <a:path h="218819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72954"/>
                  </a:lnTo>
                  <a:cubicBezTo>
                    <a:pt x="2267295" y="198285"/>
                    <a:pt x="2246760" y="218819"/>
                    <a:pt x="2221429" y="218819"/>
                  </a:cubicBezTo>
                  <a:lnTo>
                    <a:pt x="45865" y="218819"/>
                  </a:lnTo>
                  <a:cubicBezTo>
                    <a:pt x="33701" y="218819"/>
                    <a:pt x="22035" y="213987"/>
                    <a:pt x="13434" y="205386"/>
                  </a:cubicBezTo>
                  <a:cubicBezTo>
                    <a:pt x="4832" y="196784"/>
                    <a:pt x="0" y="185118"/>
                    <a:pt x="0" y="172954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2267295" cy="2473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7 DCP Goals as on 31-Mar-25.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489725" y="4236890"/>
            <a:ext cx="1240783" cy="1084531"/>
            <a:chOff x="0" y="0"/>
            <a:chExt cx="786446" cy="68740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86446" cy="687409"/>
            </a:xfrm>
            <a:custGeom>
              <a:avLst/>
              <a:gdLst/>
              <a:ahLst/>
              <a:cxnLst/>
              <a:rect r="r" b="b" t="t" l="l"/>
              <a:pathLst>
                <a:path h="687409" w="786446">
                  <a:moveTo>
                    <a:pt x="393223" y="0"/>
                  </a:moveTo>
                  <a:cubicBezTo>
                    <a:pt x="176052" y="0"/>
                    <a:pt x="0" y="153882"/>
                    <a:pt x="0" y="343705"/>
                  </a:cubicBezTo>
                  <a:cubicBezTo>
                    <a:pt x="0" y="533527"/>
                    <a:pt x="176052" y="687409"/>
                    <a:pt x="393223" y="687409"/>
                  </a:cubicBezTo>
                  <a:cubicBezTo>
                    <a:pt x="610394" y="687409"/>
                    <a:pt x="786446" y="533527"/>
                    <a:pt x="786446" y="343705"/>
                  </a:cubicBezTo>
                  <a:cubicBezTo>
                    <a:pt x="786446" y="153882"/>
                    <a:pt x="610394" y="0"/>
                    <a:pt x="393223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73729" y="26345"/>
              <a:ext cx="638988" cy="596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C3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660886" y="5684205"/>
            <a:ext cx="4096384" cy="620260"/>
            <a:chOff x="0" y="0"/>
            <a:chExt cx="1078883" cy="16336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078883" cy="163361"/>
            </a:xfrm>
            <a:custGeom>
              <a:avLst/>
              <a:gdLst/>
              <a:ahLst/>
              <a:cxnLst/>
              <a:rect r="r" b="b" t="t" l="l"/>
              <a:pathLst>
                <a:path h="163361" w="1078883">
                  <a:moveTo>
                    <a:pt x="81680" y="0"/>
                  </a:moveTo>
                  <a:lnTo>
                    <a:pt x="997203" y="0"/>
                  </a:lnTo>
                  <a:cubicBezTo>
                    <a:pt x="1042314" y="0"/>
                    <a:pt x="1078883" y="36570"/>
                    <a:pt x="1078883" y="81680"/>
                  </a:cubicBezTo>
                  <a:lnTo>
                    <a:pt x="1078883" y="81680"/>
                  </a:lnTo>
                  <a:cubicBezTo>
                    <a:pt x="1078883" y="103343"/>
                    <a:pt x="1070278" y="124119"/>
                    <a:pt x="1054960" y="139437"/>
                  </a:cubicBezTo>
                  <a:cubicBezTo>
                    <a:pt x="1039641" y="154755"/>
                    <a:pt x="1018866" y="163361"/>
                    <a:pt x="997203" y="163361"/>
                  </a:cubicBezTo>
                  <a:lnTo>
                    <a:pt x="81680" y="163361"/>
                  </a:lnTo>
                  <a:cubicBezTo>
                    <a:pt x="60017" y="163361"/>
                    <a:pt x="39242" y="154755"/>
                    <a:pt x="23924" y="139437"/>
                  </a:cubicBezTo>
                  <a:cubicBezTo>
                    <a:pt x="8606" y="124119"/>
                    <a:pt x="0" y="103343"/>
                    <a:pt x="0" y="81680"/>
                  </a:cubicBezTo>
                  <a:lnTo>
                    <a:pt x="0" y="81680"/>
                  </a:lnTo>
                  <a:cubicBezTo>
                    <a:pt x="0" y="60017"/>
                    <a:pt x="8606" y="39242"/>
                    <a:pt x="23924" y="23924"/>
                  </a:cubicBezTo>
                  <a:cubicBezTo>
                    <a:pt x="39242" y="8606"/>
                    <a:pt x="60017" y="0"/>
                    <a:pt x="81680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1078883" cy="2109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Turbo Ten Club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6523667" y="5523707"/>
            <a:ext cx="8608634" cy="858451"/>
            <a:chOff x="0" y="0"/>
            <a:chExt cx="2267295" cy="22609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267295" cy="226094"/>
            </a:xfrm>
            <a:custGeom>
              <a:avLst/>
              <a:gdLst/>
              <a:ahLst/>
              <a:cxnLst/>
              <a:rect r="r" b="b" t="t" l="l"/>
              <a:pathLst>
                <a:path h="226094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80229"/>
                  </a:lnTo>
                  <a:cubicBezTo>
                    <a:pt x="2267295" y="205559"/>
                    <a:pt x="2246760" y="226094"/>
                    <a:pt x="2221429" y="226094"/>
                  </a:cubicBezTo>
                  <a:lnTo>
                    <a:pt x="45865" y="226094"/>
                  </a:lnTo>
                  <a:cubicBezTo>
                    <a:pt x="33701" y="226094"/>
                    <a:pt x="22035" y="221262"/>
                    <a:pt x="13434" y="212660"/>
                  </a:cubicBezTo>
                  <a:cubicBezTo>
                    <a:pt x="4832" y="204059"/>
                    <a:pt x="0" y="192393"/>
                    <a:pt x="0" y="180229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28575"/>
              <a:ext cx="2267295" cy="2546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10 DCP Goals on or before 30-Apr-25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5420869" y="5526410"/>
            <a:ext cx="1309639" cy="975084"/>
            <a:chOff x="0" y="0"/>
            <a:chExt cx="830089" cy="61803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30089" cy="618038"/>
            </a:xfrm>
            <a:custGeom>
              <a:avLst/>
              <a:gdLst/>
              <a:ahLst/>
              <a:cxnLst/>
              <a:rect r="r" b="b" t="t" l="l"/>
              <a:pathLst>
                <a:path h="618038" w="830089">
                  <a:moveTo>
                    <a:pt x="415045" y="0"/>
                  </a:moveTo>
                  <a:cubicBezTo>
                    <a:pt x="185822" y="0"/>
                    <a:pt x="0" y="138353"/>
                    <a:pt x="0" y="309019"/>
                  </a:cubicBezTo>
                  <a:cubicBezTo>
                    <a:pt x="0" y="479685"/>
                    <a:pt x="185822" y="618038"/>
                    <a:pt x="415045" y="618038"/>
                  </a:cubicBezTo>
                  <a:cubicBezTo>
                    <a:pt x="644268" y="618038"/>
                    <a:pt x="830089" y="479685"/>
                    <a:pt x="830089" y="309019"/>
                  </a:cubicBezTo>
                  <a:cubicBezTo>
                    <a:pt x="830089" y="138353"/>
                    <a:pt x="644268" y="0"/>
                    <a:pt x="415045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77821" y="19841"/>
              <a:ext cx="674448" cy="5402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C4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4340828" y="1044441"/>
            <a:ext cx="726938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Dashboard  Cut-Off date : 30th April 2025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1660886" y="6992929"/>
            <a:ext cx="4096384" cy="521783"/>
            <a:chOff x="0" y="0"/>
            <a:chExt cx="1078883" cy="13742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078883" cy="137424"/>
            </a:xfrm>
            <a:custGeom>
              <a:avLst/>
              <a:gdLst/>
              <a:ahLst/>
              <a:cxnLst/>
              <a:rect r="r" b="b" t="t" l="l"/>
              <a:pathLst>
                <a:path h="137424" w="1078883">
                  <a:moveTo>
                    <a:pt x="68712" y="0"/>
                  </a:moveTo>
                  <a:lnTo>
                    <a:pt x="1010171" y="0"/>
                  </a:lnTo>
                  <a:cubicBezTo>
                    <a:pt x="1048120" y="0"/>
                    <a:pt x="1078883" y="30764"/>
                    <a:pt x="1078883" y="68712"/>
                  </a:cubicBezTo>
                  <a:lnTo>
                    <a:pt x="1078883" y="68712"/>
                  </a:lnTo>
                  <a:cubicBezTo>
                    <a:pt x="1078883" y="106661"/>
                    <a:pt x="1048120" y="137424"/>
                    <a:pt x="1010171" y="137424"/>
                  </a:cubicBezTo>
                  <a:lnTo>
                    <a:pt x="68712" y="137424"/>
                  </a:lnTo>
                  <a:cubicBezTo>
                    <a:pt x="30764" y="137424"/>
                    <a:pt x="0" y="106661"/>
                    <a:pt x="0" y="68712"/>
                  </a:cubicBezTo>
                  <a:lnTo>
                    <a:pt x="0" y="68712"/>
                  </a:lnTo>
                  <a:cubicBezTo>
                    <a:pt x="0" y="30764"/>
                    <a:pt x="30764" y="0"/>
                    <a:pt x="68712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47625"/>
              <a:ext cx="1078883" cy="1850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Dynamo Club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6523667" y="6876516"/>
            <a:ext cx="8608634" cy="713237"/>
            <a:chOff x="0" y="0"/>
            <a:chExt cx="2267295" cy="187848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267295" cy="187848"/>
            </a:xfrm>
            <a:custGeom>
              <a:avLst/>
              <a:gdLst/>
              <a:ahLst/>
              <a:cxnLst/>
              <a:rect r="r" b="b" t="t" l="l"/>
              <a:pathLst>
                <a:path h="187848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41983"/>
                  </a:lnTo>
                  <a:cubicBezTo>
                    <a:pt x="2267295" y="154147"/>
                    <a:pt x="2262462" y="165813"/>
                    <a:pt x="2253861" y="174415"/>
                  </a:cubicBezTo>
                  <a:cubicBezTo>
                    <a:pt x="2245259" y="183016"/>
                    <a:pt x="2233594" y="187848"/>
                    <a:pt x="2221429" y="187848"/>
                  </a:cubicBezTo>
                  <a:lnTo>
                    <a:pt x="45865" y="187848"/>
                  </a:lnTo>
                  <a:cubicBezTo>
                    <a:pt x="20535" y="187848"/>
                    <a:pt x="0" y="167314"/>
                    <a:pt x="0" y="141983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28575"/>
              <a:ext cx="2267295" cy="2164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Distinguished Status before 30-April-25.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5489725" y="6777719"/>
            <a:ext cx="1240783" cy="994324"/>
            <a:chOff x="0" y="0"/>
            <a:chExt cx="630407" cy="505188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30407" cy="505188"/>
            </a:xfrm>
            <a:custGeom>
              <a:avLst/>
              <a:gdLst/>
              <a:ahLst/>
              <a:cxnLst/>
              <a:rect r="r" b="b" t="t" l="l"/>
              <a:pathLst>
                <a:path h="505188" w="630407">
                  <a:moveTo>
                    <a:pt x="315204" y="0"/>
                  </a:moveTo>
                  <a:cubicBezTo>
                    <a:pt x="141121" y="0"/>
                    <a:pt x="0" y="113090"/>
                    <a:pt x="0" y="252594"/>
                  </a:cubicBezTo>
                  <a:cubicBezTo>
                    <a:pt x="0" y="392098"/>
                    <a:pt x="141121" y="505188"/>
                    <a:pt x="315204" y="505188"/>
                  </a:cubicBezTo>
                  <a:cubicBezTo>
                    <a:pt x="489286" y="505188"/>
                    <a:pt x="630407" y="392098"/>
                    <a:pt x="630407" y="252594"/>
                  </a:cubicBezTo>
                  <a:cubicBezTo>
                    <a:pt x="630407" y="113090"/>
                    <a:pt x="489286" y="0"/>
                    <a:pt x="315204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59101" y="9261"/>
              <a:ext cx="512206" cy="4485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C5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660886" y="8208194"/>
            <a:ext cx="4096384" cy="579857"/>
            <a:chOff x="0" y="0"/>
            <a:chExt cx="1078883" cy="152719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078883" cy="152719"/>
            </a:xfrm>
            <a:custGeom>
              <a:avLst/>
              <a:gdLst/>
              <a:ahLst/>
              <a:cxnLst/>
              <a:rect r="r" b="b" t="t" l="l"/>
              <a:pathLst>
                <a:path h="152719" w="1078883">
                  <a:moveTo>
                    <a:pt x="76360" y="0"/>
                  </a:moveTo>
                  <a:lnTo>
                    <a:pt x="1002523" y="0"/>
                  </a:lnTo>
                  <a:cubicBezTo>
                    <a:pt x="1044696" y="0"/>
                    <a:pt x="1078883" y="34187"/>
                    <a:pt x="1078883" y="76360"/>
                  </a:cubicBezTo>
                  <a:lnTo>
                    <a:pt x="1078883" y="76360"/>
                  </a:lnTo>
                  <a:cubicBezTo>
                    <a:pt x="1078883" y="118532"/>
                    <a:pt x="1044696" y="152719"/>
                    <a:pt x="1002523" y="152719"/>
                  </a:cubicBezTo>
                  <a:lnTo>
                    <a:pt x="76360" y="152719"/>
                  </a:lnTo>
                  <a:cubicBezTo>
                    <a:pt x="34187" y="152719"/>
                    <a:pt x="0" y="118532"/>
                    <a:pt x="0" y="76360"/>
                  </a:cubicBezTo>
                  <a:lnTo>
                    <a:pt x="0" y="76360"/>
                  </a:lnTo>
                  <a:cubicBezTo>
                    <a:pt x="0" y="34187"/>
                    <a:pt x="34187" y="0"/>
                    <a:pt x="76360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47625"/>
              <a:ext cx="1078883" cy="2003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Super Seven Club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6523667" y="8058151"/>
            <a:ext cx="8608634" cy="802531"/>
            <a:chOff x="0" y="0"/>
            <a:chExt cx="2267295" cy="211366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2267295" cy="211366"/>
            </a:xfrm>
            <a:custGeom>
              <a:avLst/>
              <a:gdLst/>
              <a:ahLst/>
              <a:cxnLst/>
              <a:rect r="r" b="b" t="t" l="l"/>
              <a:pathLst>
                <a:path h="211366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165501"/>
                  </a:lnTo>
                  <a:cubicBezTo>
                    <a:pt x="2267295" y="177665"/>
                    <a:pt x="2262462" y="189331"/>
                    <a:pt x="2253861" y="197933"/>
                  </a:cubicBezTo>
                  <a:cubicBezTo>
                    <a:pt x="2245259" y="206534"/>
                    <a:pt x="2233594" y="211366"/>
                    <a:pt x="2221429" y="211366"/>
                  </a:cubicBezTo>
                  <a:lnTo>
                    <a:pt x="45865" y="211366"/>
                  </a:lnTo>
                  <a:cubicBezTo>
                    <a:pt x="33701" y="211366"/>
                    <a:pt x="22035" y="206534"/>
                    <a:pt x="13434" y="197933"/>
                  </a:cubicBezTo>
                  <a:cubicBezTo>
                    <a:pt x="4832" y="189331"/>
                    <a:pt x="0" y="177665"/>
                    <a:pt x="0" y="165501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0" y="-28575"/>
              <a:ext cx="2267295" cy="2399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All 7 Club Officer are trained in both rounds of COT.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5503497" y="7943493"/>
            <a:ext cx="1248311" cy="1031847"/>
            <a:chOff x="0" y="0"/>
            <a:chExt cx="698987" cy="577779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698987" cy="577779"/>
            </a:xfrm>
            <a:custGeom>
              <a:avLst/>
              <a:gdLst/>
              <a:ahLst/>
              <a:cxnLst/>
              <a:rect r="r" b="b" t="t" l="l"/>
              <a:pathLst>
                <a:path h="577779" w="698987">
                  <a:moveTo>
                    <a:pt x="349493" y="0"/>
                  </a:moveTo>
                  <a:cubicBezTo>
                    <a:pt x="156474" y="0"/>
                    <a:pt x="0" y="129340"/>
                    <a:pt x="0" y="288889"/>
                  </a:cubicBezTo>
                  <a:cubicBezTo>
                    <a:pt x="0" y="448439"/>
                    <a:pt x="156474" y="577779"/>
                    <a:pt x="349493" y="577779"/>
                  </a:cubicBezTo>
                  <a:cubicBezTo>
                    <a:pt x="542513" y="577779"/>
                    <a:pt x="698987" y="448439"/>
                    <a:pt x="698987" y="288889"/>
                  </a:cubicBezTo>
                  <a:cubicBezTo>
                    <a:pt x="698987" y="129340"/>
                    <a:pt x="542513" y="0"/>
                    <a:pt x="349493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65530" y="16067"/>
              <a:ext cx="567927" cy="5075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C6</a:t>
              </a:r>
            </a:p>
          </p:txBody>
        </p:sp>
      </p:grpSp>
      <p:sp>
        <p:nvSpPr>
          <p:cNvPr name="TextBox 65" id="65"/>
          <p:cNvSpPr txBox="true"/>
          <p:nvPr/>
        </p:nvSpPr>
        <p:spPr>
          <a:xfrm rot="0">
            <a:off x="4340828" y="-104775"/>
            <a:ext cx="7071306" cy="95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Club Awards</a:t>
            </a:r>
          </a:p>
        </p:txBody>
      </p:sp>
      <p:sp>
        <p:nvSpPr>
          <p:cNvPr name="Freeform 66" id="66"/>
          <p:cNvSpPr/>
          <p:nvPr/>
        </p:nvSpPr>
        <p:spPr>
          <a:xfrm flipH="false" flipV="false" rot="0">
            <a:off x="0" y="3862865"/>
            <a:ext cx="1784161" cy="1963774"/>
          </a:xfrm>
          <a:custGeom>
            <a:avLst/>
            <a:gdLst/>
            <a:ahLst/>
            <a:cxnLst/>
            <a:rect r="r" b="b" t="t" l="l"/>
            <a:pathLst>
              <a:path h="1963774" w="1784161">
                <a:moveTo>
                  <a:pt x="0" y="0"/>
                </a:moveTo>
                <a:lnTo>
                  <a:pt x="1784161" y="0"/>
                </a:lnTo>
                <a:lnTo>
                  <a:pt x="1784161" y="1963775"/>
                </a:lnTo>
                <a:lnTo>
                  <a:pt x="0" y="1963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7" id="67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68" id="68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69" id="69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70" id="70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71" id="71"/>
          <p:cNvSpPr/>
          <p:nvPr/>
        </p:nvSpPr>
        <p:spPr>
          <a:xfrm flipH="false" flipV="false" rot="0">
            <a:off x="395163" y="287848"/>
            <a:ext cx="1309956" cy="1404928"/>
          </a:xfrm>
          <a:custGeom>
            <a:avLst/>
            <a:gdLst/>
            <a:ahLst/>
            <a:cxnLst/>
            <a:rect r="r" b="b" t="t" l="l"/>
            <a:pathLst>
              <a:path h="1404928" w="1309956">
                <a:moveTo>
                  <a:pt x="0" y="0"/>
                </a:moveTo>
                <a:lnTo>
                  <a:pt x="1309956" y="0"/>
                </a:lnTo>
                <a:lnTo>
                  <a:pt x="1309956" y="1404928"/>
                </a:lnTo>
                <a:lnTo>
                  <a:pt x="0" y="1404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1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44263" y="4307299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2DF7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8173" y="-884544"/>
            <a:ext cx="2344783" cy="2344783"/>
          </a:xfrm>
          <a:custGeom>
            <a:avLst/>
            <a:gdLst/>
            <a:ahLst/>
            <a:cxnLst/>
            <a:rect r="r" b="b" t="t" l="l"/>
            <a:pathLst>
              <a:path h="2344783" w="2344783">
                <a:moveTo>
                  <a:pt x="0" y="0"/>
                </a:moveTo>
                <a:lnTo>
                  <a:pt x="2344784" y="0"/>
                </a:lnTo>
                <a:lnTo>
                  <a:pt x="2344784" y="2344783"/>
                </a:lnTo>
                <a:lnTo>
                  <a:pt x="0" y="234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804349" y="886341"/>
            <a:ext cx="6492240" cy="0"/>
          </a:xfrm>
          <a:prstGeom prst="line">
            <a:avLst/>
          </a:prstGeom>
          <a:ln cap="flat" w="76200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7" id="7"/>
          <p:cNvGrpSpPr/>
          <p:nvPr/>
        </p:nvGrpSpPr>
        <p:grpSpPr>
          <a:xfrm rot="0">
            <a:off x="-156235" y="9188041"/>
            <a:ext cx="19113151" cy="1160503"/>
            <a:chOff x="0" y="0"/>
            <a:chExt cx="5033916" cy="3056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33916" cy="305647"/>
            </a:xfrm>
            <a:custGeom>
              <a:avLst/>
              <a:gdLst/>
              <a:ahLst/>
              <a:cxnLst/>
              <a:rect r="r" b="b" t="t" l="l"/>
              <a:pathLst>
                <a:path h="305647" w="5033916">
                  <a:moveTo>
                    <a:pt x="0" y="0"/>
                  </a:moveTo>
                  <a:lnTo>
                    <a:pt x="5033916" y="0"/>
                  </a:lnTo>
                  <a:lnTo>
                    <a:pt x="5033916" y="305647"/>
                  </a:lnTo>
                  <a:lnTo>
                    <a:pt x="0" y="3056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5033916" cy="334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860477" y="2378528"/>
            <a:ext cx="4096384" cy="754600"/>
            <a:chOff x="0" y="0"/>
            <a:chExt cx="1078883" cy="19874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78883" cy="198742"/>
            </a:xfrm>
            <a:custGeom>
              <a:avLst/>
              <a:gdLst/>
              <a:ahLst/>
              <a:cxnLst/>
              <a:rect r="r" b="b" t="t" l="l"/>
              <a:pathLst>
                <a:path h="198742" w="1078883">
                  <a:moveTo>
                    <a:pt x="96387" y="0"/>
                  </a:moveTo>
                  <a:lnTo>
                    <a:pt x="982496" y="0"/>
                  </a:lnTo>
                  <a:cubicBezTo>
                    <a:pt x="1035729" y="0"/>
                    <a:pt x="1078883" y="43154"/>
                    <a:pt x="1078883" y="96387"/>
                  </a:cubicBezTo>
                  <a:lnTo>
                    <a:pt x="1078883" y="102355"/>
                  </a:lnTo>
                  <a:cubicBezTo>
                    <a:pt x="1078883" y="155589"/>
                    <a:pt x="1035729" y="198742"/>
                    <a:pt x="982496" y="198742"/>
                  </a:cubicBezTo>
                  <a:lnTo>
                    <a:pt x="96387" y="198742"/>
                  </a:lnTo>
                  <a:cubicBezTo>
                    <a:pt x="43154" y="198742"/>
                    <a:pt x="0" y="155589"/>
                    <a:pt x="0" y="102355"/>
                  </a:cubicBezTo>
                  <a:lnTo>
                    <a:pt x="0" y="96387"/>
                  </a:lnTo>
                  <a:cubicBezTo>
                    <a:pt x="0" y="43154"/>
                    <a:pt x="43154" y="0"/>
                    <a:pt x="96387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078883" cy="2273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  <a:r>
                <a:rPr lang="en-US" b="true" sz="19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Educational Excellence Club 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723258" y="2183268"/>
            <a:ext cx="8608634" cy="1044379"/>
            <a:chOff x="0" y="0"/>
            <a:chExt cx="2267295" cy="27506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67295" cy="275063"/>
            </a:xfrm>
            <a:custGeom>
              <a:avLst/>
              <a:gdLst/>
              <a:ahLst/>
              <a:cxnLst/>
              <a:rect r="r" b="b" t="t" l="l"/>
              <a:pathLst>
                <a:path h="275063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229197"/>
                  </a:lnTo>
                  <a:cubicBezTo>
                    <a:pt x="2267295" y="254528"/>
                    <a:pt x="2246760" y="275063"/>
                    <a:pt x="2221429" y="275063"/>
                  </a:cubicBezTo>
                  <a:lnTo>
                    <a:pt x="45865" y="275063"/>
                  </a:lnTo>
                  <a:cubicBezTo>
                    <a:pt x="33701" y="275063"/>
                    <a:pt x="22035" y="270231"/>
                    <a:pt x="13434" y="261629"/>
                  </a:cubicBezTo>
                  <a:cubicBezTo>
                    <a:pt x="4832" y="253028"/>
                    <a:pt x="0" y="241362"/>
                    <a:pt x="0" y="229197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267295" cy="3036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sz="1850" b="true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Ratio of educational awards to base membership is equal to or </a:t>
              </a:r>
            </a:p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greater than 0.4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629303" y="2186558"/>
            <a:ext cx="1275211" cy="1186273"/>
            <a:chOff x="0" y="0"/>
            <a:chExt cx="808268" cy="75189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08268" cy="751896"/>
            </a:xfrm>
            <a:custGeom>
              <a:avLst/>
              <a:gdLst/>
              <a:ahLst/>
              <a:cxnLst/>
              <a:rect r="r" b="b" t="t" l="l"/>
              <a:pathLst>
                <a:path h="751896" w="808268">
                  <a:moveTo>
                    <a:pt x="404134" y="0"/>
                  </a:moveTo>
                  <a:cubicBezTo>
                    <a:pt x="180937" y="0"/>
                    <a:pt x="0" y="168318"/>
                    <a:pt x="0" y="375948"/>
                  </a:cubicBezTo>
                  <a:cubicBezTo>
                    <a:pt x="0" y="583579"/>
                    <a:pt x="180937" y="751896"/>
                    <a:pt x="404134" y="751896"/>
                  </a:cubicBezTo>
                  <a:cubicBezTo>
                    <a:pt x="627331" y="751896"/>
                    <a:pt x="808268" y="583579"/>
                    <a:pt x="808268" y="375948"/>
                  </a:cubicBezTo>
                  <a:cubicBezTo>
                    <a:pt x="808268" y="168318"/>
                    <a:pt x="627331" y="0"/>
                    <a:pt x="404134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5775" y="32390"/>
              <a:ext cx="656718" cy="649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C7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841427" y="3877169"/>
            <a:ext cx="4096384" cy="734323"/>
            <a:chOff x="0" y="0"/>
            <a:chExt cx="1078883" cy="19340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78883" cy="193402"/>
            </a:xfrm>
            <a:custGeom>
              <a:avLst/>
              <a:gdLst/>
              <a:ahLst/>
              <a:cxnLst/>
              <a:rect r="r" b="b" t="t" l="l"/>
              <a:pathLst>
                <a:path h="193402" w="1078883">
                  <a:moveTo>
                    <a:pt x="96387" y="0"/>
                  </a:moveTo>
                  <a:lnTo>
                    <a:pt x="982496" y="0"/>
                  </a:lnTo>
                  <a:cubicBezTo>
                    <a:pt x="1035729" y="0"/>
                    <a:pt x="1078883" y="43154"/>
                    <a:pt x="1078883" y="96387"/>
                  </a:cubicBezTo>
                  <a:lnTo>
                    <a:pt x="1078883" y="97015"/>
                  </a:lnTo>
                  <a:cubicBezTo>
                    <a:pt x="1078883" y="150248"/>
                    <a:pt x="1035729" y="193402"/>
                    <a:pt x="982496" y="193402"/>
                  </a:cubicBezTo>
                  <a:lnTo>
                    <a:pt x="96387" y="193402"/>
                  </a:lnTo>
                  <a:cubicBezTo>
                    <a:pt x="43154" y="193402"/>
                    <a:pt x="0" y="150248"/>
                    <a:pt x="0" y="97015"/>
                  </a:cubicBezTo>
                  <a:lnTo>
                    <a:pt x="0" y="96387"/>
                  </a:lnTo>
                  <a:cubicBezTo>
                    <a:pt x="0" y="43154"/>
                    <a:pt x="43154" y="0"/>
                    <a:pt x="96387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1078883" cy="24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Buzzing Club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704208" y="3687156"/>
            <a:ext cx="8608634" cy="1016315"/>
            <a:chOff x="0" y="0"/>
            <a:chExt cx="2267295" cy="26767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267295" cy="267671"/>
            </a:xfrm>
            <a:custGeom>
              <a:avLst/>
              <a:gdLst/>
              <a:ahLst/>
              <a:cxnLst/>
              <a:rect r="r" b="b" t="t" l="l"/>
              <a:pathLst>
                <a:path h="267671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221806"/>
                  </a:lnTo>
                  <a:cubicBezTo>
                    <a:pt x="2267295" y="233970"/>
                    <a:pt x="2262462" y="245636"/>
                    <a:pt x="2253861" y="254238"/>
                  </a:cubicBezTo>
                  <a:cubicBezTo>
                    <a:pt x="2245259" y="262839"/>
                    <a:pt x="2233594" y="267671"/>
                    <a:pt x="2221429" y="267671"/>
                  </a:cubicBezTo>
                  <a:lnTo>
                    <a:pt x="45865" y="267671"/>
                  </a:lnTo>
                  <a:cubicBezTo>
                    <a:pt x="20535" y="267671"/>
                    <a:pt x="0" y="247137"/>
                    <a:pt x="0" y="221806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267295" cy="296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Clubs with 5 and more members achieve triple crown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629303" y="3690356"/>
            <a:ext cx="1309639" cy="1154396"/>
            <a:chOff x="0" y="0"/>
            <a:chExt cx="830089" cy="73169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30089" cy="731692"/>
            </a:xfrm>
            <a:custGeom>
              <a:avLst/>
              <a:gdLst/>
              <a:ahLst/>
              <a:cxnLst/>
              <a:rect r="r" b="b" t="t" l="l"/>
              <a:pathLst>
                <a:path h="731692" w="830089">
                  <a:moveTo>
                    <a:pt x="415045" y="0"/>
                  </a:moveTo>
                  <a:cubicBezTo>
                    <a:pt x="185822" y="0"/>
                    <a:pt x="0" y="163795"/>
                    <a:pt x="0" y="365846"/>
                  </a:cubicBezTo>
                  <a:cubicBezTo>
                    <a:pt x="0" y="567897"/>
                    <a:pt x="185822" y="731692"/>
                    <a:pt x="415045" y="731692"/>
                  </a:cubicBezTo>
                  <a:cubicBezTo>
                    <a:pt x="644268" y="731692"/>
                    <a:pt x="830089" y="567897"/>
                    <a:pt x="830089" y="365846"/>
                  </a:cubicBezTo>
                  <a:cubicBezTo>
                    <a:pt x="830089" y="163795"/>
                    <a:pt x="644268" y="0"/>
                    <a:pt x="415045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7821" y="30496"/>
              <a:ext cx="674448" cy="632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C8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860477" y="5394478"/>
            <a:ext cx="4090592" cy="699205"/>
            <a:chOff x="0" y="0"/>
            <a:chExt cx="1077357" cy="18415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77357" cy="184153"/>
            </a:xfrm>
            <a:custGeom>
              <a:avLst/>
              <a:gdLst/>
              <a:ahLst/>
              <a:cxnLst/>
              <a:rect r="r" b="b" t="t" l="l"/>
              <a:pathLst>
                <a:path h="184153" w="1077357">
                  <a:moveTo>
                    <a:pt x="92076" y="0"/>
                  </a:moveTo>
                  <a:lnTo>
                    <a:pt x="985281" y="0"/>
                  </a:lnTo>
                  <a:cubicBezTo>
                    <a:pt x="1009701" y="0"/>
                    <a:pt x="1033121" y="9701"/>
                    <a:pt x="1050389" y="26969"/>
                  </a:cubicBezTo>
                  <a:cubicBezTo>
                    <a:pt x="1067657" y="44236"/>
                    <a:pt x="1077357" y="67656"/>
                    <a:pt x="1077357" y="92076"/>
                  </a:cubicBezTo>
                  <a:lnTo>
                    <a:pt x="1077357" y="92076"/>
                  </a:lnTo>
                  <a:cubicBezTo>
                    <a:pt x="1077357" y="142929"/>
                    <a:pt x="1036133" y="184153"/>
                    <a:pt x="985281" y="184153"/>
                  </a:cubicBezTo>
                  <a:lnTo>
                    <a:pt x="92076" y="184153"/>
                  </a:lnTo>
                  <a:cubicBezTo>
                    <a:pt x="67656" y="184153"/>
                    <a:pt x="44236" y="174452"/>
                    <a:pt x="26969" y="157184"/>
                  </a:cubicBezTo>
                  <a:cubicBezTo>
                    <a:pt x="9701" y="139917"/>
                    <a:pt x="0" y="116497"/>
                    <a:pt x="0" y="92076"/>
                  </a:cubicBezTo>
                  <a:lnTo>
                    <a:pt x="0" y="92076"/>
                  </a:lnTo>
                  <a:cubicBezTo>
                    <a:pt x="0" y="67656"/>
                    <a:pt x="9701" y="44236"/>
                    <a:pt x="26969" y="26969"/>
                  </a:cubicBezTo>
                  <a:cubicBezTo>
                    <a:pt x="44236" y="9701"/>
                    <a:pt x="67656" y="0"/>
                    <a:pt x="92076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1077357" cy="2317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Emerging Club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6716381" y="5213552"/>
            <a:ext cx="8596461" cy="967712"/>
            <a:chOff x="0" y="0"/>
            <a:chExt cx="2264088" cy="25487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264088" cy="254871"/>
            </a:xfrm>
            <a:custGeom>
              <a:avLst/>
              <a:gdLst/>
              <a:ahLst/>
              <a:cxnLst/>
              <a:rect r="r" b="b" t="t" l="l"/>
              <a:pathLst>
                <a:path h="254871" w="2264088">
                  <a:moveTo>
                    <a:pt x="45930" y="0"/>
                  </a:moveTo>
                  <a:lnTo>
                    <a:pt x="2218158" y="0"/>
                  </a:lnTo>
                  <a:cubicBezTo>
                    <a:pt x="2243525" y="0"/>
                    <a:pt x="2264088" y="20564"/>
                    <a:pt x="2264088" y="45930"/>
                  </a:cubicBezTo>
                  <a:lnTo>
                    <a:pt x="2264088" y="208940"/>
                  </a:lnTo>
                  <a:cubicBezTo>
                    <a:pt x="2264088" y="234307"/>
                    <a:pt x="2243525" y="254871"/>
                    <a:pt x="2218158" y="254871"/>
                  </a:cubicBezTo>
                  <a:lnTo>
                    <a:pt x="45930" y="254871"/>
                  </a:lnTo>
                  <a:cubicBezTo>
                    <a:pt x="20564" y="254871"/>
                    <a:pt x="0" y="234307"/>
                    <a:pt x="0" y="208940"/>
                  </a:cubicBezTo>
                  <a:lnTo>
                    <a:pt x="0" y="45930"/>
                  </a:lnTo>
                  <a:cubicBezTo>
                    <a:pt x="0" y="20564"/>
                    <a:pt x="20564" y="0"/>
                    <a:pt x="4593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2264088" cy="283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Awarded to new clubs that are chartered on or before 31-Mar-25 &amp; become Distinguished before 30-Apr-25.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663731" y="5125050"/>
            <a:ext cx="1275211" cy="1144716"/>
            <a:chOff x="0" y="0"/>
            <a:chExt cx="765772" cy="68740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65772" cy="687409"/>
            </a:xfrm>
            <a:custGeom>
              <a:avLst/>
              <a:gdLst/>
              <a:ahLst/>
              <a:cxnLst/>
              <a:rect r="r" b="b" t="t" l="l"/>
              <a:pathLst>
                <a:path h="687409" w="765772">
                  <a:moveTo>
                    <a:pt x="382886" y="0"/>
                  </a:moveTo>
                  <a:cubicBezTo>
                    <a:pt x="171424" y="0"/>
                    <a:pt x="0" y="153882"/>
                    <a:pt x="0" y="343705"/>
                  </a:cubicBezTo>
                  <a:cubicBezTo>
                    <a:pt x="0" y="533527"/>
                    <a:pt x="171424" y="687409"/>
                    <a:pt x="382886" y="687409"/>
                  </a:cubicBezTo>
                  <a:cubicBezTo>
                    <a:pt x="594348" y="687409"/>
                    <a:pt x="765772" y="533527"/>
                    <a:pt x="765772" y="343705"/>
                  </a:cubicBezTo>
                  <a:cubicBezTo>
                    <a:pt x="765772" y="153882"/>
                    <a:pt x="594348" y="0"/>
                    <a:pt x="382886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71791" y="26345"/>
              <a:ext cx="622190" cy="596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C9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850952" y="6862178"/>
            <a:ext cx="4096384" cy="1040704"/>
            <a:chOff x="0" y="0"/>
            <a:chExt cx="1078883" cy="274095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078883" cy="274095"/>
            </a:xfrm>
            <a:custGeom>
              <a:avLst/>
              <a:gdLst/>
              <a:ahLst/>
              <a:cxnLst/>
              <a:rect r="r" b="b" t="t" l="l"/>
              <a:pathLst>
                <a:path h="274095" w="1078883">
                  <a:moveTo>
                    <a:pt x="96387" y="0"/>
                  </a:moveTo>
                  <a:lnTo>
                    <a:pt x="982496" y="0"/>
                  </a:lnTo>
                  <a:cubicBezTo>
                    <a:pt x="1035729" y="0"/>
                    <a:pt x="1078883" y="43154"/>
                    <a:pt x="1078883" y="96387"/>
                  </a:cubicBezTo>
                  <a:lnTo>
                    <a:pt x="1078883" y="177708"/>
                  </a:lnTo>
                  <a:cubicBezTo>
                    <a:pt x="1078883" y="230941"/>
                    <a:pt x="1035729" y="274095"/>
                    <a:pt x="982496" y="274095"/>
                  </a:cubicBezTo>
                  <a:lnTo>
                    <a:pt x="96387" y="274095"/>
                  </a:lnTo>
                  <a:cubicBezTo>
                    <a:pt x="43154" y="274095"/>
                    <a:pt x="0" y="230941"/>
                    <a:pt x="0" y="177708"/>
                  </a:cubicBezTo>
                  <a:lnTo>
                    <a:pt x="0" y="96387"/>
                  </a:lnTo>
                  <a:cubicBezTo>
                    <a:pt x="0" y="43154"/>
                    <a:pt x="43154" y="0"/>
                    <a:pt x="96387" y="0"/>
                  </a:cubicBezTo>
                  <a:close/>
                </a:path>
              </a:pathLst>
            </a:custGeom>
            <a:solidFill>
              <a:srgbClr val="772432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1078883" cy="3217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Hat trick </a:t>
              </a:r>
              <a:r>
                <a:rPr lang="en-US" b="true" sz="2000">
                  <a:solidFill>
                    <a:srgbClr val="F2DF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Excellence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6713733" y="6803780"/>
            <a:ext cx="8608634" cy="1022015"/>
            <a:chOff x="0" y="0"/>
            <a:chExt cx="2267295" cy="26917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267295" cy="269173"/>
            </a:xfrm>
            <a:custGeom>
              <a:avLst/>
              <a:gdLst/>
              <a:ahLst/>
              <a:cxnLst/>
              <a:rect r="r" b="b" t="t" l="l"/>
              <a:pathLst>
                <a:path h="269173" w="2267295">
                  <a:moveTo>
                    <a:pt x="45865" y="0"/>
                  </a:moveTo>
                  <a:lnTo>
                    <a:pt x="2221429" y="0"/>
                  </a:lnTo>
                  <a:cubicBezTo>
                    <a:pt x="2233594" y="0"/>
                    <a:pt x="2245259" y="4832"/>
                    <a:pt x="2253861" y="13434"/>
                  </a:cubicBezTo>
                  <a:cubicBezTo>
                    <a:pt x="2262462" y="22035"/>
                    <a:pt x="2267295" y="33701"/>
                    <a:pt x="2267295" y="45865"/>
                  </a:cubicBezTo>
                  <a:lnTo>
                    <a:pt x="2267295" y="223307"/>
                  </a:lnTo>
                  <a:cubicBezTo>
                    <a:pt x="2267295" y="248638"/>
                    <a:pt x="2246760" y="269173"/>
                    <a:pt x="2221429" y="269173"/>
                  </a:cubicBezTo>
                  <a:lnTo>
                    <a:pt x="45865" y="269173"/>
                  </a:lnTo>
                  <a:cubicBezTo>
                    <a:pt x="33701" y="269173"/>
                    <a:pt x="22035" y="264340"/>
                    <a:pt x="13434" y="255739"/>
                  </a:cubicBezTo>
                  <a:cubicBezTo>
                    <a:pt x="4832" y="247138"/>
                    <a:pt x="0" y="235472"/>
                    <a:pt x="0" y="223307"/>
                  </a:cubicBezTo>
                  <a:lnTo>
                    <a:pt x="0" y="45865"/>
                  </a:lnTo>
                  <a:cubicBezTo>
                    <a:pt x="0" y="33701"/>
                    <a:pt x="4832" y="22035"/>
                    <a:pt x="13434" y="13434"/>
                  </a:cubicBezTo>
                  <a:cubicBezTo>
                    <a:pt x="22035" y="4832"/>
                    <a:pt x="33701" y="0"/>
                    <a:pt x="4586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2DF74"/>
              </a:solidFill>
              <a:prstDash val="solid"/>
              <a:round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28575"/>
              <a:ext cx="2267295" cy="297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  <a:r>
                <a:rPr lang="en-US" b="true" sz="185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Achieve President's Distinguished Status for 3 consecutive years.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5663731" y="6806999"/>
            <a:ext cx="1275211" cy="1160871"/>
            <a:chOff x="0" y="0"/>
            <a:chExt cx="808268" cy="735795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08268" cy="735795"/>
            </a:xfrm>
            <a:custGeom>
              <a:avLst/>
              <a:gdLst/>
              <a:ahLst/>
              <a:cxnLst/>
              <a:rect r="r" b="b" t="t" l="l"/>
              <a:pathLst>
                <a:path h="735795" w="808268">
                  <a:moveTo>
                    <a:pt x="404134" y="0"/>
                  </a:moveTo>
                  <a:cubicBezTo>
                    <a:pt x="180937" y="0"/>
                    <a:pt x="0" y="164713"/>
                    <a:pt x="0" y="367898"/>
                  </a:cubicBezTo>
                  <a:cubicBezTo>
                    <a:pt x="0" y="571082"/>
                    <a:pt x="180937" y="735795"/>
                    <a:pt x="404134" y="735795"/>
                  </a:cubicBezTo>
                  <a:cubicBezTo>
                    <a:pt x="627331" y="735795"/>
                    <a:pt x="808268" y="571082"/>
                    <a:pt x="808268" y="367898"/>
                  </a:cubicBezTo>
                  <a:cubicBezTo>
                    <a:pt x="808268" y="164713"/>
                    <a:pt x="627331" y="0"/>
                    <a:pt x="404134" y="0"/>
                  </a:cubicBezTo>
                  <a:close/>
                </a:path>
              </a:pathLst>
            </a:custGeom>
            <a:solidFill>
              <a:srgbClr val="F2DF74"/>
            </a:solidFill>
            <a:ln w="38100" cap="sq">
              <a:solidFill>
                <a:srgbClr val="772432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75775" y="30881"/>
              <a:ext cx="656718" cy="6359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C10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4374127" y="1412614"/>
            <a:ext cx="7269382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true">
                <a:solidFill>
                  <a:srgbClr val="F2DF74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 : Dashboard  Cut-Off date : 30th April 2025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225283" y="-104775"/>
            <a:ext cx="7071306" cy="95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Club Awards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0" y="3862865"/>
            <a:ext cx="1784161" cy="1963774"/>
          </a:xfrm>
          <a:custGeom>
            <a:avLst/>
            <a:gdLst/>
            <a:ahLst/>
            <a:cxnLst/>
            <a:rect r="r" b="b" t="t" l="l"/>
            <a:pathLst>
              <a:path h="1963774" w="1784161">
                <a:moveTo>
                  <a:pt x="0" y="0"/>
                </a:moveTo>
                <a:lnTo>
                  <a:pt x="1784161" y="0"/>
                </a:lnTo>
                <a:lnTo>
                  <a:pt x="1784161" y="1963775"/>
                </a:lnTo>
                <a:lnTo>
                  <a:pt x="0" y="1963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0">
            <a:off x="-289468" y="9438499"/>
            <a:ext cx="18179971" cy="480576"/>
            <a:chOff x="0" y="0"/>
            <a:chExt cx="24239962" cy="640768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16884757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#AchieveExcellence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6910141" y="-57150"/>
              <a:ext cx="11335633" cy="6979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true">
                  <a:solidFill>
                    <a:srgbClr val="772432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PROGRAM QUALITY AWARDS 2024 - 2025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0" y="-19512"/>
              <a:ext cx="7355205" cy="622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true">
                  <a:solidFill>
                    <a:srgbClr val="004165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#InspireInfluenceImpact</a:t>
              </a:r>
            </a:p>
          </p:txBody>
        </p:sp>
      </p:grpSp>
      <p:sp>
        <p:nvSpPr>
          <p:cNvPr name="Freeform 53" id="53"/>
          <p:cNvSpPr/>
          <p:nvPr/>
        </p:nvSpPr>
        <p:spPr>
          <a:xfrm flipH="false" flipV="false" rot="0">
            <a:off x="395163" y="287848"/>
            <a:ext cx="1309956" cy="1404928"/>
          </a:xfrm>
          <a:custGeom>
            <a:avLst/>
            <a:gdLst/>
            <a:ahLst/>
            <a:cxnLst/>
            <a:rect r="r" b="b" t="t" l="l"/>
            <a:pathLst>
              <a:path h="1404928" w="1309956">
                <a:moveTo>
                  <a:pt x="0" y="0"/>
                </a:moveTo>
                <a:lnTo>
                  <a:pt x="1309956" y="0"/>
                </a:lnTo>
                <a:lnTo>
                  <a:pt x="1309956" y="1404928"/>
                </a:lnTo>
                <a:lnTo>
                  <a:pt x="0" y="14049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